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Default Extension="jpeg" ContentType="image/jpeg"/>
  <Override PartName="/ppt/slideLayouts/slideLayout3.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9"/>
  </p:notesMasterIdLst>
  <p:handoutMasterIdLst>
    <p:handoutMasterId r:id="rId30"/>
  </p:handoutMasterIdLst>
  <p:sldIdLst>
    <p:sldId id="269" r:id="rId2"/>
    <p:sldId id="270" r:id="rId3"/>
    <p:sldId id="271" r:id="rId4"/>
    <p:sldId id="272" r:id="rId5"/>
    <p:sldId id="273" r:id="rId6"/>
    <p:sldId id="256" r:id="rId7"/>
    <p:sldId id="259" r:id="rId8"/>
    <p:sldId id="257" r:id="rId9"/>
    <p:sldId id="258" r:id="rId10"/>
    <p:sldId id="284" r:id="rId11"/>
    <p:sldId id="260" r:id="rId12"/>
    <p:sldId id="263" r:id="rId13"/>
    <p:sldId id="267" r:id="rId14"/>
    <p:sldId id="264" r:id="rId15"/>
    <p:sldId id="265" r:id="rId16"/>
    <p:sldId id="266" r:id="rId17"/>
    <p:sldId id="268" r:id="rId18"/>
    <p:sldId id="274" r:id="rId19"/>
    <p:sldId id="281" r:id="rId20"/>
    <p:sldId id="282" r:id="rId21"/>
    <p:sldId id="283" r:id="rId22"/>
    <p:sldId id="275" r:id="rId23"/>
    <p:sldId id="276" r:id="rId24"/>
    <p:sldId id="280" r:id="rId25"/>
    <p:sldId id="277" r:id="rId26"/>
    <p:sldId id="278" r:id="rId27"/>
    <p:sldId id="279" r:id="rId28"/>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73898" autoAdjust="0"/>
  </p:normalViewPr>
  <p:slideViewPr>
    <p:cSldViewPr>
      <p:cViewPr varScale="1">
        <p:scale>
          <a:sx n="53" d="100"/>
          <a:sy n="53" d="100"/>
        </p:scale>
        <p:origin x="-996" y="-102"/>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BB25F077-B411-43C5-9324-E244F21B304D}" type="datetimeFigureOut">
              <a:rPr lang="en-US" smtClean="0"/>
              <a:pPr/>
              <a:t>2/10/2011</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A1C88254-B3E3-4AF3-A42A-7735A5E05989}" type="slidenum">
              <a:rPr lang="en-US" smtClean="0"/>
              <a:pPr/>
              <a:t>‹#›</a:t>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208346B6-00EE-4386-86B9-272A2BFF53F9}" type="datetimeFigureOut">
              <a:rPr lang="en-US" smtClean="0"/>
              <a:pPr/>
              <a:t>2/10/2011</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51CCB10-835A-47D6-AEC2-74FD6259B210}"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Introduction</a:t>
            </a:r>
            <a:r>
              <a:rPr lang="en-US" baseline="0" dirty="0" smtClean="0"/>
              <a:t> of staff:</a:t>
            </a:r>
          </a:p>
          <a:p>
            <a:r>
              <a:rPr lang="en-US" baseline="0" dirty="0" smtClean="0"/>
              <a:t>Denise Rubio-Gurnett</a:t>
            </a:r>
          </a:p>
          <a:p>
            <a:r>
              <a:rPr lang="en-US" baseline="0" dirty="0" smtClean="0"/>
              <a:t>Nicole Lewis</a:t>
            </a:r>
          </a:p>
          <a:p>
            <a:r>
              <a:rPr lang="en-US" baseline="0" dirty="0" smtClean="0"/>
              <a:t>Kathy </a:t>
            </a:r>
            <a:r>
              <a:rPr lang="en-US" baseline="0" dirty="0" err="1" smtClean="0"/>
              <a:t>Rhein</a:t>
            </a:r>
            <a:endParaRPr lang="en-US" baseline="0" dirty="0" smtClean="0"/>
          </a:p>
          <a:p>
            <a:r>
              <a:rPr lang="en-US" baseline="0" dirty="0" smtClean="0"/>
              <a:t>Scott Fuller</a:t>
            </a:r>
          </a:p>
          <a:p>
            <a:r>
              <a:rPr lang="en-US" baseline="0" dirty="0" smtClean="0"/>
              <a:t>Sandy Hawk</a:t>
            </a:r>
          </a:p>
          <a:p>
            <a:r>
              <a:rPr lang="en-US" baseline="0" dirty="0" smtClean="0"/>
              <a:t>Together over 70 years of experience</a:t>
            </a:r>
          </a:p>
          <a:p>
            <a:r>
              <a:rPr lang="en-US" baseline="0" dirty="0" smtClean="0"/>
              <a:t>Together we have 35 years of parenting experience	</a:t>
            </a:r>
            <a:endParaRPr lang="en-US" dirty="0"/>
          </a:p>
        </p:txBody>
      </p:sp>
      <p:sp>
        <p:nvSpPr>
          <p:cNvPr id="4" name="Slide Number Placeholder 3"/>
          <p:cNvSpPr>
            <a:spLocks noGrp="1"/>
          </p:cNvSpPr>
          <p:nvPr>
            <p:ph type="sldNum" sz="quarter" idx="10"/>
          </p:nvPr>
        </p:nvSpPr>
        <p:spPr/>
        <p:txBody>
          <a:bodyPr/>
          <a:lstStyle/>
          <a:p>
            <a:fld id="{551CCB10-835A-47D6-AEC2-74FD6259B210}" type="slidenum">
              <a:rPr lang="en-US" smtClean="0"/>
              <a:pPr/>
              <a:t>1</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I</a:t>
            </a:r>
            <a:r>
              <a:rPr lang="en-US" baseline="0" dirty="0" smtClean="0"/>
              <a:t> made a conscious effort to hire my core in line with my belief system, then the core team was directed that during the hiring process to include questions that focused on our values.  Blah </a:t>
            </a:r>
            <a:r>
              <a:rPr lang="en-US" baseline="0" dirty="0" err="1" smtClean="0"/>
              <a:t>blah</a:t>
            </a:r>
            <a:r>
              <a:rPr lang="en-US" baseline="0" dirty="0" smtClean="0"/>
              <a:t> </a:t>
            </a:r>
            <a:r>
              <a:rPr lang="en-US" baseline="0" dirty="0" err="1" smtClean="0"/>
              <a:t>blah</a:t>
            </a:r>
            <a:r>
              <a:rPr lang="en-US" baseline="0" dirty="0" smtClean="0"/>
              <a:t>… speak from the heart</a:t>
            </a:r>
            <a:endParaRPr lang="en-US" dirty="0"/>
          </a:p>
        </p:txBody>
      </p:sp>
      <p:sp>
        <p:nvSpPr>
          <p:cNvPr id="4" name="Slide Number Placeholder 3"/>
          <p:cNvSpPr>
            <a:spLocks noGrp="1"/>
          </p:cNvSpPr>
          <p:nvPr>
            <p:ph type="sldNum" sz="quarter" idx="10"/>
          </p:nvPr>
        </p:nvSpPr>
        <p:spPr/>
        <p:txBody>
          <a:bodyPr/>
          <a:lstStyle/>
          <a:p>
            <a:fld id="{551CCB10-835A-47D6-AEC2-74FD6259B210}" type="slidenum">
              <a:rPr lang="en-US" smtClean="0"/>
              <a:pPr/>
              <a:t>3</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lvl="1"/>
            <a:r>
              <a:rPr lang="en-US" b="1" dirty="0" smtClean="0"/>
              <a:t>Building planning process</a:t>
            </a:r>
          </a:p>
          <a:p>
            <a:pPr lvl="1"/>
            <a:r>
              <a:rPr lang="en-US" dirty="0" smtClean="0"/>
              <a:t>	Information</a:t>
            </a:r>
            <a:r>
              <a:rPr lang="en-US" baseline="0" dirty="0" smtClean="0"/>
              <a:t> nights</a:t>
            </a:r>
          </a:p>
          <a:p>
            <a:pPr lvl="1"/>
            <a:r>
              <a:rPr lang="en-US" baseline="0" dirty="0" smtClean="0"/>
              <a:t>	Curriculum nights</a:t>
            </a:r>
          </a:p>
          <a:p>
            <a:pPr lvl="1"/>
            <a:r>
              <a:rPr lang="en-US" baseline="0" dirty="0" smtClean="0"/>
              <a:t>	Data nights</a:t>
            </a:r>
          </a:p>
          <a:p>
            <a:pPr lvl="1"/>
            <a:r>
              <a:rPr lang="en-US" baseline="0" dirty="0" smtClean="0"/>
              <a:t>	Kindergarten night</a:t>
            </a:r>
          </a:p>
          <a:p>
            <a:pPr lvl="1"/>
            <a:r>
              <a:rPr lang="en-US" baseline="0" dirty="0" smtClean="0"/>
              <a:t>	</a:t>
            </a:r>
            <a:endParaRPr lang="en-US" dirty="0" smtClean="0"/>
          </a:p>
          <a:p>
            <a:pPr lvl="1"/>
            <a:r>
              <a:rPr lang="en-US" b="1" dirty="0" smtClean="0"/>
              <a:t>Developing the school mission and vision statements</a:t>
            </a:r>
          </a:p>
          <a:p>
            <a:pPr lvl="1"/>
            <a:r>
              <a:rPr lang="en-US" b="1" dirty="0" smtClean="0"/>
              <a:t>	</a:t>
            </a:r>
            <a:r>
              <a:rPr lang="en-US" b="0" dirty="0" smtClean="0"/>
              <a:t>surveys</a:t>
            </a:r>
          </a:p>
          <a:p>
            <a:pPr lvl="1"/>
            <a:r>
              <a:rPr lang="en-US" b="0" dirty="0" smtClean="0"/>
              <a:t>	poster</a:t>
            </a:r>
            <a:r>
              <a:rPr lang="en-US" b="0" baseline="0" dirty="0" smtClean="0"/>
              <a:t> boards</a:t>
            </a:r>
            <a:endParaRPr lang="en-US" b="1" dirty="0" smtClean="0"/>
          </a:p>
          <a:p>
            <a:pPr lvl="1">
              <a:buNone/>
            </a:pPr>
            <a:endParaRPr lang="en-US" b="1" dirty="0" smtClean="0"/>
          </a:p>
          <a:p>
            <a:pPr lvl="1"/>
            <a:r>
              <a:rPr lang="en-US" sz="1200" b="1" kern="1200" dirty="0" smtClean="0">
                <a:solidFill>
                  <a:schemeClr val="tx1"/>
                </a:solidFill>
                <a:latin typeface="+mn-lt"/>
                <a:ea typeface="+mn-ea"/>
                <a:cs typeface="+mn-cs"/>
              </a:rPr>
              <a:t>Input in creating the McAuliffe traditions</a:t>
            </a:r>
          </a:p>
          <a:p>
            <a:pPr lvl="1"/>
            <a:r>
              <a:rPr lang="en-US" sz="1200" b="1" kern="1200" dirty="0" smtClean="0">
                <a:solidFill>
                  <a:schemeClr val="tx1"/>
                </a:solidFill>
                <a:latin typeface="+mn-lt"/>
                <a:ea typeface="+mn-ea"/>
                <a:cs typeface="+mn-cs"/>
              </a:rPr>
              <a:t>	</a:t>
            </a:r>
            <a:r>
              <a:rPr lang="en-US" sz="1200" kern="1200" baseline="0" dirty="0" smtClean="0">
                <a:solidFill>
                  <a:schemeClr val="tx1"/>
                </a:solidFill>
                <a:latin typeface="+mn-lt"/>
                <a:ea typeface="+mn-ea"/>
                <a:cs typeface="+mn-cs"/>
              </a:rPr>
              <a:t>Picked the name of the school</a:t>
            </a:r>
          </a:p>
          <a:p>
            <a:pPr lvl="1"/>
            <a:r>
              <a:rPr lang="en-US" sz="1200" kern="1200" baseline="0" dirty="0" smtClean="0">
                <a:solidFill>
                  <a:schemeClr val="tx1"/>
                </a:solidFill>
                <a:latin typeface="+mn-lt"/>
                <a:ea typeface="+mn-ea"/>
                <a:cs typeface="+mn-cs"/>
              </a:rPr>
              <a:t>	Uniform policy</a:t>
            </a:r>
          </a:p>
          <a:p>
            <a:pPr lvl="1"/>
            <a:r>
              <a:rPr lang="en-US" sz="1200" kern="1200" baseline="0" dirty="0" smtClean="0">
                <a:solidFill>
                  <a:schemeClr val="tx1"/>
                </a:solidFill>
                <a:latin typeface="+mn-lt"/>
                <a:ea typeface="+mn-ea"/>
                <a:cs typeface="+mn-cs"/>
              </a:rPr>
              <a:t>	</a:t>
            </a:r>
            <a:endParaRPr lang="en-US" dirty="0" smtClean="0"/>
          </a:p>
          <a:p>
            <a:pPr lvl="1"/>
            <a:r>
              <a:rPr lang="en-US" b="1" dirty="0" smtClean="0"/>
              <a:t>PTA was intact prior to opening day</a:t>
            </a:r>
          </a:p>
          <a:p>
            <a:pPr lvl="1"/>
            <a:r>
              <a:rPr lang="en-US" b="1" dirty="0" smtClean="0"/>
              <a:t>	</a:t>
            </a:r>
            <a:r>
              <a:rPr lang="en-US" sz="1200" kern="1200" baseline="0" dirty="0" smtClean="0">
                <a:solidFill>
                  <a:schemeClr val="tx1"/>
                </a:solidFill>
                <a:latin typeface="+mn-lt"/>
                <a:ea typeface="+mn-ea"/>
                <a:cs typeface="+mn-cs"/>
              </a:rPr>
              <a:t>Canvassed the neighborhood</a:t>
            </a:r>
          </a:p>
          <a:p>
            <a:pPr lvl="1"/>
            <a:endParaRPr lang="en-US" sz="1200" kern="1200" baseline="0" dirty="0" smtClean="0">
              <a:solidFill>
                <a:schemeClr val="tx1"/>
              </a:solidFill>
              <a:latin typeface="+mn-lt"/>
              <a:ea typeface="+mn-ea"/>
              <a:cs typeface="+mn-cs"/>
            </a:endParaRPr>
          </a:p>
          <a:p>
            <a:pPr lvl="1"/>
            <a:endParaRPr lang="en-US" sz="1200" kern="1200" baseline="0" dirty="0" smtClean="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551CCB10-835A-47D6-AEC2-74FD6259B210}" type="slidenum">
              <a:rPr lang="en-US" smtClean="0"/>
              <a:pPr/>
              <a:t>4</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aseline="0" dirty="0" smtClean="0"/>
              <a:t>Met parents half way – race against time	</a:t>
            </a:r>
          </a:p>
          <a:p>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Transition:  Introduce Nicole Lewis – </a:t>
            </a:r>
            <a:r>
              <a:rPr lang="en-US" dirty="0" smtClean="0"/>
              <a:t>Increase</a:t>
            </a:r>
            <a:r>
              <a:rPr lang="en-US" baseline="0" dirty="0" smtClean="0"/>
              <a:t> parent and community involved </a:t>
            </a:r>
          </a:p>
          <a:p>
            <a:endParaRPr lang="en-US" dirty="0"/>
          </a:p>
        </p:txBody>
      </p:sp>
      <p:sp>
        <p:nvSpPr>
          <p:cNvPr id="4" name="Slide Number Placeholder 3"/>
          <p:cNvSpPr>
            <a:spLocks noGrp="1"/>
          </p:cNvSpPr>
          <p:nvPr>
            <p:ph type="sldNum" sz="quarter" idx="10"/>
          </p:nvPr>
        </p:nvSpPr>
        <p:spPr/>
        <p:txBody>
          <a:bodyPr/>
          <a:lstStyle/>
          <a:p>
            <a:fld id="{551CCB10-835A-47D6-AEC2-74FD6259B210}" type="slidenum">
              <a:rPr lang="en-US" smtClean="0"/>
              <a:pPr/>
              <a:t>5</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fld id="{ACE559A4-CF76-4579-A090-6D2D578D2EE2}" type="slidenum">
              <a:rPr lang="en-US" smtClean="0"/>
              <a:pPr/>
              <a:t>17</a:t>
            </a:fld>
            <a:endParaRPr lang="en-US"/>
          </a:p>
        </p:txBody>
      </p:sp>
      <p:sp>
        <p:nvSpPr>
          <p:cNvPr id="4" name="Slide Number Placeholder 3"/>
          <p:cNvSpPr>
            <a:spLocks noGrp="1"/>
          </p:cNvSpPr>
          <p:nvPr>
            <p:ph type="sldNum" sz="quarter" idx="10"/>
          </p:nvPr>
        </p:nvSpPr>
        <p:spPr/>
        <p:txBody>
          <a:bodyPr/>
          <a:lstStyle/>
          <a:p>
            <a:fld id="{551CCB10-835A-47D6-AEC2-74FD6259B210}" type="slidenum">
              <a:rPr lang="en-US" smtClean="0"/>
              <a:pPr/>
              <a:t>17</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551CCB10-835A-47D6-AEC2-74FD6259B210}" type="slidenum">
              <a:rPr lang="en-US" smtClean="0"/>
              <a:pPr/>
              <a:t>22</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551CCB10-835A-47D6-AEC2-74FD6259B210}" type="slidenum">
              <a:rPr lang="en-US" smtClean="0"/>
              <a:pPr/>
              <a:t>23</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Trial and error….</a:t>
            </a:r>
            <a:endParaRPr lang="en-US" dirty="0"/>
          </a:p>
        </p:txBody>
      </p:sp>
      <p:sp>
        <p:nvSpPr>
          <p:cNvPr id="4" name="Slide Number Placeholder 3"/>
          <p:cNvSpPr>
            <a:spLocks noGrp="1"/>
          </p:cNvSpPr>
          <p:nvPr>
            <p:ph type="sldNum" sz="quarter" idx="10"/>
          </p:nvPr>
        </p:nvSpPr>
        <p:spPr/>
        <p:txBody>
          <a:bodyPr/>
          <a:lstStyle/>
          <a:p>
            <a:fld id="{551CCB10-835A-47D6-AEC2-74FD6259B210}" type="slidenum">
              <a:rPr lang="en-US" smtClean="0"/>
              <a:pPr/>
              <a:t>25</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Ref idx="1002">
        <a:schemeClr val="bg2"/>
      </p:bgRef>
    </p:bg>
    <p:spTree>
      <p:nvGrpSpPr>
        <p:cNvPr id="1" name=""/>
        <p:cNvGrpSpPr/>
        <p:nvPr/>
      </p:nvGrpSpPr>
      <p:grpSpPr>
        <a:xfrm>
          <a:off x="0" y="0"/>
          <a:ext cx="0" cy="0"/>
          <a:chOff x="0" y="0"/>
          <a:chExt cx="0" cy="0"/>
        </a:xfrm>
      </p:grpSpPr>
      <p:sp>
        <p:nvSpPr>
          <p:cNvPr id="9" name="Title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17" name="Subtitle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30" name="Date Placeholder 29"/>
          <p:cNvSpPr>
            <a:spLocks noGrp="1"/>
          </p:cNvSpPr>
          <p:nvPr>
            <p:ph type="dt" sz="half" idx="10"/>
          </p:nvPr>
        </p:nvSpPr>
        <p:spPr/>
        <p:txBody>
          <a:bodyPr/>
          <a:lstStyle/>
          <a:p>
            <a:fld id="{885CF3FF-5120-4CB5-929B-F8FCA5EB073C}" type="datetime1">
              <a:rPr lang="en-US" smtClean="0"/>
              <a:pPr/>
              <a:t>2/10/2011</a:t>
            </a:fld>
            <a:endParaRPr lang="en-US"/>
          </a:p>
        </p:txBody>
      </p:sp>
      <p:sp>
        <p:nvSpPr>
          <p:cNvPr id="19" name="Footer Placeholder 18"/>
          <p:cNvSpPr>
            <a:spLocks noGrp="1"/>
          </p:cNvSpPr>
          <p:nvPr>
            <p:ph type="ftr" sz="quarter" idx="11"/>
          </p:nvPr>
        </p:nvSpPr>
        <p:spPr/>
        <p:txBody>
          <a:bodyPr/>
          <a:lstStyle/>
          <a:p>
            <a:endParaRPr lang="en-US"/>
          </a:p>
        </p:txBody>
      </p:sp>
      <p:sp>
        <p:nvSpPr>
          <p:cNvPr id="27" name="Slide Number Placeholder 26"/>
          <p:cNvSpPr>
            <a:spLocks noGrp="1"/>
          </p:cNvSpPr>
          <p:nvPr>
            <p:ph type="sldNum" sz="quarter" idx="12"/>
          </p:nvPr>
        </p:nvSpPr>
        <p:spPr/>
        <p:txBody>
          <a:bodyPr/>
          <a:lstStyle/>
          <a:p>
            <a:fld id="{36F04164-ACF0-4E42-8BE9-AF4EB6BDF17F}" type="slidenum">
              <a:rPr lang="en-US" smtClean="0"/>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F7C6503E-BF5B-4B46-A826-8306031CFC8B}" type="datetime1">
              <a:rPr lang="en-US" smtClean="0"/>
              <a:pPr/>
              <a:t>2/10/2011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6F04164-ACF0-4E42-8BE9-AF4EB6BDF17F}"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914401"/>
            <a:ext cx="2057400" cy="5211763"/>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914401"/>
            <a:ext cx="6019800" cy="5211763"/>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2494B281-AB8A-4F23-BCD3-6C3D34096BD1}" type="datetime1">
              <a:rPr lang="en-US" smtClean="0"/>
              <a:pPr/>
              <a:t>2/10/2011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6F04164-ACF0-4E42-8BE9-AF4EB6BDF17F}"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42200CEF-A1D5-4948-A4F4-9E0D3879D589}" type="datetime1">
              <a:rPr lang="en-US" smtClean="0"/>
              <a:pPr/>
              <a:t>2/10/2011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6F04164-ACF0-4E42-8BE9-AF4EB6BDF17F}"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F71DA097-16C2-435E-B35C-818A53AE0002}" type="datetime1">
              <a:rPr lang="en-US" smtClean="0"/>
              <a:pPr/>
              <a:t>2/10/2011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6F04164-ACF0-4E42-8BE9-AF4EB6BDF17F}" type="slidenum">
              <a:rPr lang="en-US" smtClean="0"/>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9A876DDA-4B37-4B69-A463-D410D933387D}" type="datetime1">
              <a:rPr lang="en-US" smtClean="0"/>
              <a:pPr/>
              <a:t>2/10/2011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6F04164-ACF0-4E42-8BE9-AF4EB6BDF17F}"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tIns="45720" anchor="b"/>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fld id="{1F597585-D018-4B6E-B275-1E316113D5CF}" type="datetime1">
              <a:rPr lang="en-US" smtClean="0"/>
              <a:pPr/>
              <a:t>2/10/2011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36F04164-ACF0-4E42-8BE9-AF4EB6BDF17F}"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65A422EA-64B1-4702-81A8-5B9FD8DFF102}" type="datetime1">
              <a:rPr lang="en-US" smtClean="0"/>
              <a:pPr/>
              <a:t>2/10/2011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36F04164-ACF0-4E42-8BE9-AF4EB6BDF17F}"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A781B5E-C694-4F84-893E-D6F18B103577}" type="datetime1">
              <a:rPr lang="en-US" smtClean="0"/>
              <a:pPr/>
              <a:t>2/10/2011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36F04164-ACF0-4E42-8BE9-AF4EB6BDF17F}"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F598011B-AC39-4697-8844-B2E5A1ED32E7}" type="datetime1">
              <a:rPr lang="en-US" smtClean="0"/>
              <a:pPr/>
              <a:t>2/10/2011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6F04164-ACF0-4E42-8BE9-AF4EB6BDF17F}"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9" name="Snip and Round Single Corner Rectangle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Right Triangle 11"/>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Title 1"/>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en-US" smtClean="0"/>
              <a:t>Click to edit Master title style</a:t>
            </a:r>
            <a:endParaRPr kumimoji="0" lang="en-US"/>
          </a:p>
        </p:txBody>
      </p:sp>
      <p:sp>
        <p:nvSpPr>
          <p:cNvPr id="4" name="Text Placeholder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ABD19E3D-656F-43F0-8426-AF40C04470CB}" type="datetime1">
              <a:rPr lang="en-US" smtClean="0"/>
              <a:pPr/>
              <a:t>2/10/2011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a:xfrm>
            <a:off x="8077200" y="6356350"/>
            <a:ext cx="609600" cy="365125"/>
          </a:xfrm>
        </p:spPr>
        <p:txBody>
          <a:bodyPr/>
          <a:lstStyle/>
          <a:p>
            <a:fld id="{36F04164-ACF0-4E42-8BE9-AF4EB6BDF17F}" type="slidenum">
              <a:rPr lang="en-US" smtClean="0"/>
              <a:pPr/>
              <a:t>‹#›</a:t>
            </a:fld>
            <a:endParaRPr lang="en-US"/>
          </a:p>
        </p:txBody>
      </p:sp>
      <p:sp>
        <p:nvSpPr>
          <p:cNvPr id="3" name="Picture Placeholder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en-US" smtClean="0"/>
              <a:t>Click icon to add picture</a:t>
            </a:r>
            <a:endParaRPr kumimoji="0" lang="en-US" dirty="0"/>
          </a:p>
        </p:txBody>
      </p:sp>
      <p:sp>
        <p:nvSpPr>
          <p:cNvPr id="10" name="Freeform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Freeform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Freeform 6"/>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Freeform 7"/>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Title Placeholder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A9CB83FD-B83C-434D-89AC-D9B5AF66BEBF}" type="datetime1">
              <a:rPr lang="en-US" smtClean="0"/>
              <a:pPr/>
              <a:t>2/10/2011</a:t>
            </a:fld>
            <a:endParaRPr lang="en-US"/>
          </a:p>
        </p:txBody>
      </p:sp>
      <p:sp>
        <p:nvSpPr>
          <p:cNvPr id="22" name="Footer Placeholder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en-US"/>
          </a:p>
        </p:txBody>
      </p:sp>
      <p:sp>
        <p:nvSpPr>
          <p:cNvPr id="18" name="Slide Number Placeholder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36F04164-ACF0-4E42-8BE9-AF4EB6BDF17F}" type="slidenum">
              <a:rPr lang="en-US" smtClean="0"/>
              <a:pPr/>
              <a:t>‹#›</a:t>
            </a:fld>
            <a:endParaRPr lang="en-US"/>
          </a:p>
        </p:txBody>
      </p:sp>
      <p:grpSp>
        <p:nvGrpSpPr>
          <p:cNvPr id="2" name="Group 1"/>
          <p:cNvGrpSpPr/>
          <p:nvPr/>
        </p:nvGrpSpPr>
        <p:grpSpPr>
          <a:xfrm>
            <a:off x="-19017" y="202408"/>
            <a:ext cx="9180548" cy="649224"/>
            <a:chOff x="-19045" y="216550"/>
            <a:chExt cx="9180548" cy="649224"/>
          </a:xfrm>
        </p:grpSpPr>
        <p:sp>
          <p:nvSpPr>
            <p:cNvPr id="12" name="Freeform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Freeform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sldNum="0" hdr="0" ftr="0"/>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image" Target="../media/image17.wmf"/><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hyperlink" Target="http://www.youtube.com/watch?v=huMR6DK87EA" TargetMode="External"/><Relationship Id="rId1" Type="http://schemas.openxmlformats.org/officeDocument/2006/relationships/slideLayout" Target="../slideLayouts/slideLayout2.xml"/><Relationship Id="rId4" Type="http://schemas.openxmlformats.org/officeDocument/2006/relationships/image" Target="../media/image20.wmf"/></Relationships>
</file>

<file path=ppt/slides/_rels/slide22.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6.xml"/><Relationship Id="rId1" Type="http://schemas.openxmlformats.org/officeDocument/2006/relationships/slideLayout" Target="../slideLayouts/slideLayout1.xml"/><Relationship Id="rId5" Type="http://schemas.openxmlformats.org/officeDocument/2006/relationships/image" Target="../media/image23.png"/><Relationship Id="rId4" Type="http://schemas.openxmlformats.org/officeDocument/2006/relationships/image" Target="../media/image22.png"/></Relationships>
</file>

<file path=ppt/slides/_rels/slide23.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5.wmf"/><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Layout" Target="../slideLayouts/slideLayout2.xml"/><Relationship Id="rId6" Type="http://schemas.openxmlformats.org/officeDocument/2006/relationships/image" Target="../media/image31.wmf"/><Relationship Id="rId5" Type="http://schemas.openxmlformats.org/officeDocument/2006/relationships/image" Target="../media/image30.wmf"/><Relationship Id="rId4" Type="http://schemas.openxmlformats.org/officeDocument/2006/relationships/image" Target="../media/image29.wmf"/></Relationships>
</file>

<file path=ppt/slides/_rels/slide27.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7.wmf"/><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jpe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0.wmf"/><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7" name="Picture 3" descr="C:\Documents and Settings\rubiodm\Desktop\school.JPG"/>
          <p:cNvPicPr>
            <a:picLocks noChangeAspect="1" noChangeArrowheads="1"/>
          </p:cNvPicPr>
          <p:nvPr/>
        </p:nvPicPr>
        <p:blipFill>
          <a:blip r:embed="rId3" cstate="print"/>
          <a:srcRect/>
          <a:stretch>
            <a:fillRect/>
          </a:stretch>
        </p:blipFill>
        <p:spPr bwMode="auto">
          <a:xfrm>
            <a:off x="2819400" y="2514600"/>
            <a:ext cx="3352800" cy="2514600"/>
          </a:xfrm>
          <a:prstGeom prst="rect">
            <a:avLst/>
          </a:prstGeom>
          <a:noFill/>
          <a:ln w="38100">
            <a:solidFill>
              <a:schemeClr val="tx1"/>
            </a:solidFill>
          </a:ln>
        </p:spPr>
      </p:pic>
      <p:sp>
        <p:nvSpPr>
          <p:cNvPr id="2" name="Title 1"/>
          <p:cNvSpPr>
            <a:spLocks noGrp="1"/>
          </p:cNvSpPr>
          <p:nvPr>
            <p:ph type="ctrTitle"/>
          </p:nvPr>
        </p:nvSpPr>
        <p:spPr>
          <a:xfrm>
            <a:off x="304800" y="152400"/>
            <a:ext cx="8534400" cy="2286000"/>
          </a:xfrm>
        </p:spPr>
        <p:txBody>
          <a:bodyPr>
            <a:normAutofit/>
          </a:bodyPr>
          <a:lstStyle/>
          <a:p>
            <a:pPr algn="ctr"/>
            <a:r>
              <a:rPr lang="en-US" sz="4800" dirty="0" smtClean="0">
                <a:solidFill>
                  <a:schemeClr val="tx1"/>
                </a:solidFill>
                <a:effectLst/>
              </a:rPr>
              <a:t>Establishing Parent/School Relationships that Support Inclusive Schooling</a:t>
            </a:r>
            <a:endParaRPr lang="en-US" sz="4800" dirty="0">
              <a:solidFill>
                <a:schemeClr val="tx1"/>
              </a:solidFill>
              <a:effectLst/>
            </a:endParaRPr>
          </a:p>
        </p:txBody>
      </p:sp>
      <p:sp>
        <p:nvSpPr>
          <p:cNvPr id="3" name="Subtitle 2"/>
          <p:cNvSpPr>
            <a:spLocks noGrp="1"/>
          </p:cNvSpPr>
          <p:nvPr>
            <p:ph type="subTitle" idx="1"/>
          </p:nvPr>
        </p:nvSpPr>
        <p:spPr>
          <a:xfrm>
            <a:off x="533400" y="4724400"/>
            <a:ext cx="7854696" cy="1752600"/>
          </a:xfrm>
          <a:ln>
            <a:noFill/>
          </a:ln>
          <a:scene3d>
            <a:camera prst="orthographicFront"/>
            <a:lightRig rig="threePt" dir="t"/>
          </a:scene3d>
          <a:sp3d>
            <a:bevelT prst="relaxedInset"/>
          </a:sp3d>
        </p:spPr>
        <p:txBody>
          <a:bodyPr/>
          <a:lstStyle/>
          <a:p>
            <a:pPr algn="ctr"/>
            <a:endParaRPr lang="en-US" dirty="0" smtClean="0"/>
          </a:p>
          <a:p>
            <a:pPr algn="ctr"/>
            <a:r>
              <a:rPr lang="en-US" dirty="0" smtClean="0">
                <a:latin typeface="Harrington" pitchFamily="82" charset="0"/>
              </a:rPr>
              <a:t>Christa McAuliffe at Cimarron Hills</a:t>
            </a:r>
          </a:p>
          <a:p>
            <a:pPr algn="ctr"/>
            <a:r>
              <a:rPr lang="en-US" dirty="0" smtClean="0">
                <a:latin typeface="Harrington" pitchFamily="82" charset="0"/>
              </a:rPr>
              <a:t>Colorado Springs, Colorado</a:t>
            </a:r>
            <a:endParaRPr lang="en-US" dirty="0">
              <a:latin typeface="Harrington" pitchFamily="82" charset="0"/>
            </a:endParaRPr>
          </a:p>
        </p:txBody>
      </p:sp>
      <p:sp>
        <p:nvSpPr>
          <p:cNvPr id="6" name="Date Placeholder 5"/>
          <p:cNvSpPr>
            <a:spLocks noGrp="1"/>
          </p:cNvSpPr>
          <p:nvPr>
            <p:ph type="dt" sz="half" idx="10"/>
          </p:nvPr>
        </p:nvSpPr>
        <p:spPr/>
        <p:txBody>
          <a:bodyPr/>
          <a:lstStyle/>
          <a:p>
            <a:fld id="{75FC7685-3787-4069-8F26-7D934190844D}" type="datetime1">
              <a:rPr lang="en-US" smtClean="0"/>
              <a:pPr/>
              <a:t>2/10/2011</a:t>
            </a:fld>
            <a:endParaRPr lang="en-US"/>
          </a:p>
        </p:txBody>
      </p:sp>
      <p:sp>
        <p:nvSpPr>
          <p:cNvPr id="7" name="TextBox 6"/>
          <p:cNvSpPr txBox="1"/>
          <p:nvPr/>
        </p:nvSpPr>
        <p:spPr>
          <a:xfrm>
            <a:off x="685800" y="6172200"/>
            <a:ext cx="8153400" cy="400110"/>
          </a:xfrm>
          <a:prstGeom prst="rect">
            <a:avLst/>
          </a:prstGeom>
          <a:noFill/>
        </p:spPr>
        <p:txBody>
          <a:bodyPr wrap="square" rtlCol="0">
            <a:spAutoFit/>
          </a:bodyPr>
          <a:lstStyle/>
          <a:p>
            <a:r>
              <a:rPr lang="en-US" sz="2000" dirty="0" smtClean="0"/>
              <a:t>Interact today on </a:t>
            </a:r>
            <a:r>
              <a:rPr lang="en-US" sz="2000" dirty="0" smtClean="0"/>
              <a:t>our Wiki:  http://mcauliffeinclusion.wikispaces.com/</a:t>
            </a:r>
            <a:endParaRPr lang="en-US" sz="2000"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7" name="Content Placeholder 6" descr="Sheet_1.jpg"/>
          <p:cNvPicPr>
            <a:picLocks noGrp="1" noChangeAspect="1"/>
          </p:cNvPicPr>
          <p:nvPr>
            <p:ph idx="1"/>
          </p:nvPr>
        </p:nvPicPr>
        <p:blipFill>
          <a:blip r:embed="rId2" cstate="print"/>
          <a:stretch>
            <a:fillRect/>
          </a:stretch>
        </p:blipFill>
        <p:spPr>
          <a:xfrm>
            <a:off x="2209800" y="0"/>
            <a:ext cx="4724400" cy="6838225"/>
          </a:xfrm>
        </p:spPr>
      </p:pic>
      <p:sp>
        <p:nvSpPr>
          <p:cNvPr id="4" name="Date Placeholder 3"/>
          <p:cNvSpPr>
            <a:spLocks noGrp="1"/>
          </p:cNvSpPr>
          <p:nvPr>
            <p:ph type="dt" sz="half" idx="10"/>
          </p:nvPr>
        </p:nvSpPr>
        <p:spPr/>
        <p:txBody>
          <a:bodyPr/>
          <a:lstStyle/>
          <a:p>
            <a:fld id="{42200CEF-A1D5-4948-A4F4-9E0D3879D589}" type="datetime1">
              <a:rPr lang="en-US" smtClean="0"/>
              <a:pPr/>
              <a:t>2/10/2011</a:t>
            </a:fld>
            <a:endParaRPr lang="en-US"/>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098" name="Rectangle 2"/>
          <p:cNvSpPr>
            <a:spLocks noChangeArrowheads="1"/>
          </p:cNvSpPr>
          <p:nvPr/>
        </p:nvSpPr>
        <p:spPr bwMode="auto">
          <a:xfrm>
            <a:off x="0" y="381000"/>
            <a:ext cx="9144000" cy="594008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Sally’s Day</a:t>
            </a:r>
            <a:endParaRPr kumimoji="0" lang="en-US" sz="2000" b="0"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20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Home School communication Date</a:t>
            </a:r>
            <a:r>
              <a:rPr kumimoji="0" lang="en-US" sz="2000" b="0" i="0" u="none" strike="noStrike" cap="none" normalizeH="0" dirty="0" smtClean="0">
                <a:ln>
                  <a:noFill/>
                </a:ln>
                <a:solidFill>
                  <a:schemeClr val="tx1"/>
                </a:solidFill>
                <a:effectLst/>
                <a:latin typeface="Calibri" pitchFamily="34" charset="0"/>
                <a:ea typeface="Calibri" pitchFamily="34" charset="0"/>
                <a:cs typeface="Times New Roman" pitchFamily="18" charset="0"/>
              </a:rPr>
              <a:t> </a:t>
            </a:r>
            <a:r>
              <a:rPr kumimoji="0" lang="en-US" sz="2000" b="0" i="0" u="sng" strike="noStrike" cap="none" normalizeH="0" dirty="0" smtClean="0">
                <a:ln>
                  <a:noFill/>
                </a:ln>
                <a:solidFill>
                  <a:schemeClr val="tx1"/>
                </a:solidFill>
                <a:effectLst/>
                <a:latin typeface="Calibri" pitchFamily="34" charset="0"/>
                <a:ea typeface="Calibri" pitchFamily="34" charset="0"/>
                <a:cs typeface="Times New Roman" pitchFamily="18" charset="0"/>
              </a:rPr>
              <a:t>						</a:t>
            </a:r>
            <a:endParaRPr kumimoji="0" lang="en-US" sz="2000" b="0"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20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Overall her day was:  tough     o.k.     good     great     FANTASTIC!</a:t>
            </a:r>
            <a:endParaRPr kumimoji="0" lang="en-US" sz="2000" b="0"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2000" b="0" i="0" u="none" strike="noStrike" cap="none" normalizeH="0" baseline="0" dirty="0" smtClean="0">
                <a:ln>
                  <a:noFill/>
                </a:ln>
                <a:solidFill>
                  <a:srgbClr val="C00000"/>
                </a:solidFill>
                <a:effectLst/>
                <a:latin typeface="Calibri" pitchFamily="34" charset="0"/>
                <a:ea typeface="Calibri" pitchFamily="34" charset="0"/>
                <a:cs typeface="Times New Roman" pitchFamily="18" charset="0"/>
              </a:rPr>
              <a:t>Reading: Worked on</a:t>
            </a:r>
            <a:r>
              <a:rPr kumimoji="0" lang="en-US" sz="2000" b="0" i="0" u="none" strike="noStrike" cap="none" normalizeH="0" dirty="0" smtClean="0">
                <a:ln>
                  <a:noFill/>
                </a:ln>
                <a:solidFill>
                  <a:srgbClr val="C00000"/>
                </a:solidFill>
                <a:effectLst/>
                <a:latin typeface="Calibri" pitchFamily="34" charset="0"/>
                <a:ea typeface="Calibri" pitchFamily="34" charset="0"/>
                <a:cs typeface="Times New Roman" pitchFamily="18" charset="0"/>
              </a:rPr>
              <a:t> </a:t>
            </a:r>
            <a:r>
              <a:rPr kumimoji="0" lang="en-US" sz="2000" b="0" i="0" u="sng" strike="noStrike" cap="none" normalizeH="0" dirty="0" smtClean="0">
                <a:ln>
                  <a:noFill/>
                </a:ln>
                <a:solidFill>
                  <a:srgbClr val="C00000"/>
                </a:solidFill>
                <a:effectLst/>
                <a:latin typeface="Calibri" pitchFamily="34" charset="0"/>
                <a:ea typeface="Calibri" pitchFamily="34" charset="0"/>
                <a:cs typeface="Times New Roman" pitchFamily="18" charset="0"/>
              </a:rPr>
              <a:t>							</a:t>
            </a:r>
            <a:endParaRPr kumimoji="0" lang="en-US" sz="2000" b="0"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2000" b="0" i="0" u="none" strike="noStrike" cap="none" normalizeH="0" baseline="0" dirty="0" smtClean="0">
                <a:ln>
                  <a:noFill/>
                </a:ln>
                <a:solidFill>
                  <a:srgbClr val="C00000"/>
                </a:solidFill>
                <a:effectLst/>
                <a:latin typeface="Calibri" pitchFamily="34" charset="0"/>
                <a:ea typeface="Calibri" pitchFamily="34" charset="0"/>
                <a:cs typeface="Times New Roman" pitchFamily="18" charset="0"/>
              </a:rPr>
              <a:t>Was able to complete:</a:t>
            </a:r>
            <a:r>
              <a:rPr kumimoji="0" lang="en-US" sz="2000" b="0" i="0" u="none" strike="noStrike" cap="none" normalizeH="0" dirty="0" smtClean="0">
                <a:ln>
                  <a:noFill/>
                </a:ln>
                <a:solidFill>
                  <a:srgbClr val="C00000"/>
                </a:solidFill>
                <a:effectLst/>
                <a:latin typeface="Calibri" pitchFamily="34" charset="0"/>
                <a:ea typeface="Calibri" pitchFamily="34" charset="0"/>
                <a:cs typeface="Times New Roman" pitchFamily="18" charset="0"/>
              </a:rPr>
              <a:t> </a:t>
            </a:r>
            <a:r>
              <a:rPr kumimoji="0" lang="en-US" sz="2000" b="0" i="0" u="sng" strike="noStrike" cap="none" normalizeH="0" dirty="0" smtClean="0">
                <a:ln>
                  <a:noFill/>
                </a:ln>
                <a:solidFill>
                  <a:srgbClr val="C00000"/>
                </a:solidFill>
                <a:effectLst/>
                <a:latin typeface="Calibri" pitchFamily="34" charset="0"/>
                <a:ea typeface="Calibri" pitchFamily="34" charset="0"/>
                <a:cs typeface="Times New Roman" pitchFamily="18" charset="0"/>
              </a:rPr>
              <a:t>							</a:t>
            </a:r>
            <a:endParaRPr kumimoji="0" lang="en-US" sz="2000" b="0"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2000" b="0" i="0" u="none" strike="noStrike" cap="none" normalizeH="0" baseline="0" dirty="0" smtClean="0">
                <a:ln>
                  <a:noFill/>
                </a:ln>
                <a:solidFill>
                  <a:srgbClr val="C00000"/>
                </a:solidFill>
                <a:effectLst/>
                <a:latin typeface="Calibri" pitchFamily="34" charset="0"/>
                <a:ea typeface="Calibri" pitchFamily="34" charset="0"/>
                <a:cs typeface="Times New Roman" pitchFamily="18" charset="0"/>
              </a:rPr>
              <a:t>Independently	         With minimal prompting         with direct assistance   </a:t>
            </a:r>
            <a:endParaRPr kumimoji="0" lang="en-US" sz="2000" b="0"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2000" b="0" i="0" u="none" strike="noStrike" cap="none" normalizeH="0" baseline="0" dirty="0" smtClean="0">
                <a:ln>
                  <a:noFill/>
                </a:ln>
                <a:solidFill>
                  <a:srgbClr val="4F6228"/>
                </a:solidFill>
                <a:effectLst/>
                <a:latin typeface="Calibri" pitchFamily="34" charset="0"/>
                <a:ea typeface="Calibri" pitchFamily="34" charset="0"/>
                <a:cs typeface="Times New Roman" pitchFamily="18" charset="0"/>
              </a:rPr>
              <a:t>Math: Worked on</a:t>
            </a:r>
            <a:r>
              <a:rPr kumimoji="0" lang="en-US" sz="2000" b="0" i="0" u="none" strike="noStrike" cap="none" normalizeH="0" dirty="0" smtClean="0">
                <a:ln>
                  <a:noFill/>
                </a:ln>
                <a:solidFill>
                  <a:srgbClr val="4F6228"/>
                </a:solidFill>
                <a:effectLst/>
                <a:latin typeface="Calibri" pitchFamily="34" charset="0"/>
                <a:ea typeface="Calibri" pitchFamily="34" charset="0"/>
                <a:cs typeface="Times New Roman" pitchFamily="18" charset="0"/>
              </a:rPr>
              <a:t> </a:t>
            </a:r>
            <a:r>
              <a:rPr kumimoji="0" lang="en-US" sz="2000" b="0" i="0" u="sng" strike="noStrike" cap="none" normalizeH="0" dirty="0" smtClean="0">
                <a:ln>
                  <a:noFill/>
                </a:ln>
                <a:solidFill>
                  <a:srgbClr val="4F6228"/>
                </a:solidFill>
                <a:effectLst/>
                <a:latin typeface="Calibri" pitchFamily="34" charset="0"/>
                <a:ea typeface="Calibri" pitchFamily="34" charset="0"/>
                <a:cs typeface="Times New Roman" pitchFamily="18" charset="0"/>
              </a:rPr>
              <a:t>							</a:t>
            </a:r>
            <a:endParaRPr kumimoji="0" lang="en-US" sz="2000" b="0"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2000" b="0" i="0" u="none" strike="noStrike" cap="none" normalizeH="0" baseline="0" dirty="0" smtClean="0">
                <a:ln>
                  <a:noFill/>
                </a:ln>
                <a:solidFill>
                  <a:srgbClr val="4F6228"/>
                </a:solidFill>
                <a:effectLst/>
                <a:latin typeface="Calibri" pitchFamily="34" charset="0"/>
                <a:ea typeface="Calibri" pitchFamily="34" charset="0"/>
                <a:cs typeface="Times New Roman" pitchFamily="18" charset="0"/>
              </a:rPr>
              <a:t>Was able to complete:</a:t>
            </a:r>
            <a:r>
              <a:rPr kumimoji="0" lang="en-US" sz="2000" b="0" i="0" u="none" strike="noStrike" cap="none" normalizeH="0" dirty="0" smtClean="0">
                <a:ln>
                  <a:noFill/>
                </a:ln>
                <a:solidFill>
                  <a:srgbClr val="4F6228"/>
                </a:solidFill>
                <a:effectLst/>
                <a:latin typeface="Calibri" pitchFamily="34" charset="0"/>
                <a:ea typeface="Calibri" pitchFamily="34" charset="0"/>
                <a:cs typeface="Times New Roman" pitchFamily="18" charset="0"/>
              </a:rPr>
              <a:t> </a:t>
            </a:r>
            <a:r>
              <a:rPr kumimoji="0" lang="en-US" sz="2000" b="0" i="0" u="sng" strike="noStrike" cap="none" normalizeH="0" dirty="0" smtClean="0">
                <a:ln>
                  <a:noFill/>
                </a:ln>
                <a:solidFill>
                  <a:srgbClr val="4F6228"/>
                </a:solidFill>
                <a:effectLst/>
                <a:latin typeface="Calibri" pitchFamily="34" charset="0"/>
                <a:ea typeface="Calibri" pitchFamily="34" charset="0"/>
                <a:cs typeface="Times New Roman" pitchFamily="18" charset="0"/>
              </a:rPr>
              <a:t>							</a:t>
            </a:r>
            <a:endParaRPr kumimoji="0" lang="en-US" sz="2000" b="0"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2000" b="0" i="0" u="none" strike="noStrike" cap="none" normalizeH="0" baseline="0" dirty="0" smtClean="0">
                <a:ln>
                  <a:noFill/>
                </a:ln>
                <a:solidFill>
                  <a:srgbClr val="4F6228"/>
                </a:solidFill>
                <a:effectLst/>
                <a:latin typeface="Calibri" pitchFamily="34" charset="0"/>
                <a:ea typeface="Calibri" pitchFamily="34" charset="0"/>
                <a:cs typeface="Times New Roman" pitchFamily="18" charset="0"/>
              </a:rPr>
              <a:t>Independently	         With minimal prompting         with direct assistance</a:t>
            </a:r>
            <a:r>
              <a:rPr kumimoji="0" lang="en-US" sz="20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          </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sz="2000" b="0" i="0" u="none" strike="noStrike" cap="none" normalizeH="0" baseline="0" dirty="0" smtClean="0">
                <a:ln>
                  <a:noFill/>
                </a:ln>
                <a:solidFill>
                  <a:srgbClr val="548DD4"/>
                </a:solidFill>
                <a:effectLst/>
                <a:latin typeface="Calibri" pitchFamily="34" charset="0"/>
                <a:ea typeface="Calibri" pitchFamily="34" charset="0"/>
                <a:cs typeface="Times New Roman" pitchFamily="18" charset="0"/>
              </a:rPr>
              <a:t>writing: Worked on</a:t>
            </a:r>
            <a:r>
              <a:rPr kumimoji="0" lang="en-US" sz="2000" b="0" i="0" u="none" strike="noStrike" cap="none" normalizeH="0" dirty="0" smtClean="0">
                <a:ln>
                  <a:noFill/>
                </a:ln>
                <a:solidFill>
                  <a:srgbClr val="548DD4"/>
                </a:solidFill>
                <a:effectLst/>
                <a:latin typeface="Calibri" pitchFamily="34" charset="0"/>
                <a:ea typeface="Calibri" pitchFamily="34" charset="0"/>
                <a:cs typeface="Times New Roman" pitchFamily="18" charset="0"/>
              </a:rPr>
              <a:t> </a:t>
            </a:r>
            <a:r>
              <a:rPr kumimoji="0" lang="en-US" sz="2000" b="0" i="0" u="sng" strike="noStrike" cap="none" normalizeH="0" dirty="0" smtClean="0">
                <a:ln>
                  <a:noFill/>
                </a:ln>
                <a:solidFill>
                  <a:srgbClr val="548DD4"/>
                </a:solidFill>
                <a:effectLst/>
                <a:latin typeface="Calibri" pitchFamily="34" charset="0"/>
                <a:ea typeface="Calibri" pitchFamily="34" charset="0"/>
                <a:cs typeface="Times New Roman" pitchFamily="18" charset="0"/>
              </a:rPr>
              <a:t>							</a:t>
            </a:r>
            <a:endParaRPr kumimoji="0" lang="en-US" sz="2000" b="0"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2000" b="0" i="0" u="none" strike="noStrike" cap="none" normalizeH="0" baseline="0" dirty="0" smtClean="0">
                <a:ln>
                  <a:noFill/>
                </a:ln>
                <a:solidFill>
                  <a:srgbClr val="548DD4"/>
                </a:solidFill>
                <a:effectLst/>
                <a:latin typeface="Calibri" pitchFamily="34" charset="0"/>
                <a:ea typeface="Calibri" pitchFamily="34" charset="0"/>
                <a:cs typeface="Times New Roman" pitchFamily="18" charset="0"/>
              </a:rPr>
              <a:t>Was able to complete:</a:t>
            </a:r>
            <a:r>
              <a:rPr kumimoji="0" lang="en-US" sz="2000" b="0" i="0" u="none" strike="noStrike" cap="none" normalizeH="0" dirty="0" smtClean="0">
                <a:ln>
                  <a:noFill/>
                </a:ln>
                <a:solidFill>
                  <a:srgbClr val="548DD4"/>
                </a:solidFill>
                <a:effectLst/>
                <a:latin typeface="Calibri" pitchFamily="34" charset="0"/>
                <a:ea typeface="Calibri" pitchFamily="34" charset="0"/>
                <a:cs typeface="Times New Roman" pitchFamily="18" charset="0"/>
              </a:rPr>
              <a:t> </a:t>
            </a:r>
            <a:r>
              <a:rPr kumimoji="0" lang="en-US" sz="2000" b="0" i="0" u="sng" strike="noStrike" cap="none" normalizeH="0" dirty="0" smtClean="0">
                <a:ln>
                  <a:noFill/>
                </a:ln>
                <a:solidFill>
                  <a:srgbClr val="548DD4"/>
                </a:solidFill>
                <a:effectLst/>
                <a:latin typeface="Calibri" pitchFamily="34" charset="0"/>
                <a:ea typeface="Calibri" pitchFamily="34" charset="0"/>
                <a:cs typeface="Times New Roman" pitchFamily="18" charset="0"/>
              </a:rPr>
              <a:t>							</a:t>
            </a:r>
            <a:endParaRPr kumimoji="0" lang="en-US" sz="2000" b="0"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2000" b="0" i="0" u="none" strike="noStrike" cap="none" normalizeH="0" baseline="0" dirty="0" smtClean="0">
                <a:ln>
                  <a:noFill/>
                </a:ln>
                <a:solidFill>
                  <a:srgbClr val="548DD4"/>
                </a:solidFill>
                <a:effectLst/>
                <a:latin typeface="Calibri" pitchFamily="34" charset="0"/>
                <a:ea typeface="Calibri" pitchFamily="34" charset="0"/>
                <a:cs typeface="Times New Roman" pitchFamily="18" charset="0"/>
              </a:rPr>
              <a:t>Independently	         With minimal prompting         with direct assistance  </a:t>
            </a:r>
            <a:r>
              <a:rPr kumimoji="0" lang="en-US" sz="20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     </a:t>
            </a:r>
            <a:endParaRPr kumimoji="0" lang="en-US" sz="2000" b="0"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20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School Notes </a:t>
            </a:r>
            <a:r>
              <a:rPr kumimoji="0" lang="en-US" sz="2000" b="0" i="0" u="sng" strike="noStrike" cap="none" normalizeH="0" baseline="0" dirty="0" smtClean="0">
                <a:ln>
                  <a:noFill/>
                </a:ln>
                <a:solidFill>
                  <a:schemeClr val="tx1"/>
                </a:solidFill>
                <a:effectLst/>
                <a:latin typeface="Calibri" pitchFamily="34" charset="0"/>
                <a:ea typeface="Calibri" pitchFamily="34" charset="0"/>
                <a:cs typeface="Times New Roman" pitchFamily="18" charset="0"/>
              </a:rPr>
              <a:t>																									</a:t>
            </a:r>
            <a:r>
              <a:rPr kumimoji="0" lang="en-US" sz="2000" b="0" i="0" u="sng" strike="noStrike" cap="none" normalizeH="0" dirty="0" smtClean="0">
                <a:ln>
                  <a:noFill/>
                </a:ln>
                <a:solidFill>
                  <a:schemeClr val="tx1"/>
                </a:solidFill>
                <a:effectLst/>
                <a:latin typeface="Calibri" pitchFamily="34" charset="0"/>
                <a:ea typeface="Calibri" pitchFamily="34" charset="0"/>
                <a:cs typeface="Times New Roman" pitchFamily="18" charset="0"/>
              </a:rPr>
              <a:t> 	  </a:t>
            </a:r>
            <a:r>
              <a:rPr kumimoji="0" lang="en-US" sz="20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Teacher signature</a:t>
            </a:r>
            <a:r>
              <a:rPr kumimoji="0" lang="en-US" sz="2000" b="0" i="0" u="none" strike="noStrike" cap="none" normalizeH="0" dirty="0" smtClean="0">
                <a:ln>
                  <a:noFill/>
                </a:ln>
                <a:solidFill>
                  <a:schemeClr val="tx1"/>
                </a:solidFill>
                <a:effectLst/>
                <a:latin typeface="Calibri" pitchFamily="34" charset="0"/>
                <a:ea typeface="Calibri" pitchFamily="34" charset="0"/>
                <a:cs typeface="Times New Roman" pitchFamily="18" charset="0"/>
              </a:rPr>
              <a:t> </a:t>
            </a:r>
            <a:r>
              <a:rPr kumimoji="0" lang="en-US" sz="2000" b="0" i="0" u="sng" strike="noStrike" cap="none" normalizeH="0" dirty="0" smtClean="0">
                <a:ln>
                  <a:noFill/>
                </a:ln>
                <a:solidFill>
                  <a:schemeClr val="tx1"/>
                </a:solidFill>
                <a:effectLst/>
                <a:latin typeface="Calibri" pitchFamily="34" charset="0"/>
                <a:ea typeface="Calibri" pitchFamily="34" charset="0"/>
                <a:cs typeface="Times New Roman" pitchFamily="18" charset="0"/>
              </a:rPr>
              <a:t>							</a:t>
            </a:r>
            <a:endParaRPr kumimoji="0" lang="en-US" sz="2000" b="0"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20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Notes from home</a:t>
            </a:r>
            <a:r>
              <a:rPr kumimoji="0" lang="en-US" sz="2000" b="0" i="0" u="none" strike="noStrike" cap="none" normalizeH="0" dirty="0" smtClean="0">
                <a:ln>
                  <a:noFill/>
                </a:ln>
                <a:solidFill>
                  <a:schemeClr val="tx1"/>
                </a:solidFill>
                <a:effectLst/>
                <a:latin typeface="Calibri" pitchFamily="34" charset="0"/>
                <a:ea typeface="Calibri" pitchFamily="34" charset="0"/>
                <a:cs typeface="Times New Roman" pitchFamily="18" charset="0"/>
              </a:rPr>
              <a:t> </a:t>
            </a:r>
            <a:r>
              <a:rPr kumimoji="0" lang="en-US" sz="2000" b="0" i="0" u="sng" strike="noStrike" cap="none" normalizeH="0" dirty="0" smtClean="0">
                <a:ln>
                  <a:noFill/>
                </a:ln>
                <a:solidFill>
                  <a:schemeClr val="tx1"/>
                </a:solidFill>
                <a:effectLst/>
                <a:latin typeface="Calibri" pitchFamily="34" charset="0"/>
                <a:ea typeface="Calibri" pitchFamily="34" charset="0"/>
                <a:cs typeface="Times New Roman" pitchFamily="18" charset="0"/>
              </a:rPr>
              <a:t>																									</a:t>
            </a:r>
            <a:endParaRPr kumimoji="0" lang="en-US" sz="2000" b="0" i="0" u="none" strike="noStrike" cap="none" normalizeH="0" baseline="0" dirty="0" smtClean="0">
              <a:ln>
                <a:noFill/>
              </a:ln>
              <a:solidFill>
                <a:schemeClr val="tx1"/>
              </a:solidFill>
              <a:effectLst/>
              <a:latin typeface="Arial" pitchFamily="34" charset="0"/>
            </a:endParaRPr>
          </a:p>
        </p:txBody>
      </p:sp>
      <p:sp>
        <p:nvSpPr>
          <p:cNvPr id="3" name="Date Placeholder 2"/>
          <p:cNvSpPr>
            <a:spLocks noGrp="1"/>
          </p:cNvSpPr>
          <p:nvPr>
            <p:ph type="dt" sz="half" idx="10"/>
          </p:nvPr>
        </p:nvSpPr>
        <p:spPr/>
        <p:txBody>
          <a:bodyPr/>
          <a:lstStyle/>
          <a:p>
            <a:fld id="{4FCF9B2E-0795-4AC7-8A9D-9ECC7AB495FF}" type="datetime1">
              <a:rPr lang="en-US" smtClean="0"/>
              <a:pPr/>
              <a:t>2/10/2011</a:t>
            </a:fld>
            <a:endParaRPr lang="en-US"/>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IEP Interactions</a:t>
            </a:r>
            <a:endParaRPr lang="en-US" dirty="0"/>
          </a:p>
        </p:txBody>
      </p:sp>
      <p:sp>
        <p:nvSpPr>
          <p:cNvPr id="3" name="Content Placeholder 2"/>
          <p:cNvSpPr>
            <a:spLocks noGrp="1"/>
          </p:cNvSpPr>
          <p:nvPr>
            <p:ph idx="1"/>
          </p:nvPr>
        </p:nvSpPr>
        <p:spPr/>
        <p:txBody>
          <a:bodyPr/>
          <a:lstStyle/>
          <a:p>
            <a:r>
              <a:rPr lang="en-US" dirty="0" smtClean="0"/>
              <a:t>Pre-meeting survey (phone, online, or in-person)</a:t>
            </a:r>
          </a:p>
          <a:p>
            <a:r>
              <a:rPr lang="en-US" dirty="0" smtClean="0"/>
              <a:t>Goal meeting</a:t>
            </a:r>
          </a:p>
          <a:p>
            <a:r>
              <a:rPr lang="en-US" dirty="0" smtClean="0"/>
              <a:t>Strengths and weakness  </a:t>
            </a:r>
          </a:p>
          <a:p>
            <a:r>
              <a:rPr lang="en-US" dirty="0" smtClean="0"/>
              <a:t>IEP follow through contact</a:t>
            </a:r>
          </a:p>
          <a:p>
            <a:pPr>
              <a:buNone/>
            </a:pPr>
            <a:endParaRPr lang="en-US" dirty="0"/>
          </a:p>
        </p:txBody>
      </p:sp>
      <p:sp>
        <p:nvSpPr>
          <p:cNvPr id="4" name="Date Placeholder 3"/>
          <p:cNvSpPr>
            <a:spLocks noGrp="1"/>
          </p:cNvSpPr>
          <p:nvPr>
            <p:ph type="dt" sz="half" idx="10"/>
          </p:nvPr>
        </p:nvSpPr>
        <p:spPr/>
        <p:txBody>
          <a:bodyPr/>
          <a:lstStyle/>
          <a:p>
            <a:fld id="{76C3739F-C32F-48BD-91A3-338A3D1227DD}" type="datetime1">
              <a:rPr lang="en-US" smtClean="0"/>
              <a:pPr/>
              <a:t>2/10/2011</a:t>
            </a:fld>
            <a:endParaRPr lang="en-US"/>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25" name="Rectangle 1"/>
          <p:cNvSpPr>
            <a:spLocks noChangeArrowheads="1"/>
          </p:cNvSpPr>
          <p:nvPr/>
        </p:nvSpPr>
        <p:spPr bwMode="auto">
          <a:xfrm>
            <a:off x="0" y="1037510"/>
            <a:ext cx="9144000" cy="526297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16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Student name _____________ IEP Date ______________________</a:t>
            </a:r>
            <a:endParaRPr kumimoji="0" lang="en-US" sz="1000" b="0"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en-US" sz="16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How do you feel the last year has gone? </a:t>
            </a:r>
            <a:r>
              <a:rPr kumimoji="0" lang="en-US" sz="1600" b="0" i="0" u="sng" strike="noStrike" cap="none" normalizeH="0" baseline="0" dirty="0" smtClean="0">
                <a:ln>
                  <a:noFill/>
                </a:ln>
                <a:solidFill>
                  <a:schemeClr val="tx1"/>
                </a:solidFill>
                <a:effectLst/>
                <a:latin typeface="Calibri" pitchFamily="34" charset="0"/>
                <a:ea typeface="Calibri" pitchFamily="34" charset="0"/>
                <a:cs typeface="Times New Roman" pitchFamily="18" charset="0"/>
              </a:rPr>
              <a:t>		</a:t>
            </a:r>
            <a:r>
              <a:rPr kumimoji="0" lang="en-US" sz="1600" b="0" i="0" u="sng" strike="noStrike" cap="none" normalizeH="0" dirty="0" smtClean="0">
                <a:ln>
                  <a:noFill/>
                </a:ln>
                <a:solidFill>
                  <a:schemeClr val="tx1"/>
                </a:solidFill>
                <a:effectLst/>
                <a:latin typeface="Calibri" pitchFamily="34" charset="0"/>
                <a:ea typeface="Calibri" pitchFamily="34" charset="0"/>
                <a:cs typeface="Times New Roman" pitchFamily="18" charset="0"/>
              </a:rPr>
              <a:t>  																						          </a:t>
            </a:r>
            <a:r>
              <a:rPr kumimoji="0" lang="en-US" sz="16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Was anything particularly difficult as a parent this year? </a:t>
            </a:r>
            <a:r>
              <a:rPr kumimoji="0" lang="en-US" sz="1600" b="0" i="0" u="none" strike="noStrike" cap="none" normalizeH="0" dirty="0" smtClean="0">
                <a:ln>
                  <a:noFill/>
                </a:ln>
                <a:solidFill>
                  <a:schemeClr val="tx1"/>
                </a:solidFill>
                <a:effectLst/>
                <a:latin typeface="Calibri" pitchFamily="34" charset="0"/>
                <a:ea typeface="Calibri" pitchFamily="34" charset="0"/>
                <a:cs typeface="Times New Roman" pitchFamily="18" charset="0"/>
              </a:rPr>
              <a:t> </a:t>
            </a:r>
            <a:r>
              <a:rPr kumimoji="0" lang="en-US" sz="1600" b="0" i="0" u="sng" strike="noStrike" cap="none" normalizeH="0" dirty="0" smtClean="0">
                <a:ln>
                  <a:noFill/>
                </a:ln>
                <a:solidFill>
                  <a:schemeClr val="tx1"/>
                </a:solidFill>
                <a:effectLst/>
                <a:latin typeface="Calibri" pitchFamily="34" charset="0"/>
                <a:ea typeface="Calibri" pitchFamily="34" charset="0"/>
                <a:cs typeface="Times New Roman" pitchFamily="18" charset="0"/>
              </a:rPr>
              <a:t>																						        </a:t>
            </a:r>
            <a:r>
              <a:rPr kumimoji="0" lang="en-US" sz="16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What went great? </a:t>
            </a:r>
            <a:r>
              <a:rPr kumimoji="0" lang="en-US" sz="1600" b="0" i="0" u="sng" strike="noStrike" cap="none" normalizeH="0" baseline="0" dirty="0" smtClean="0">
                <a:ln>
                  <a:noFill/>
                </a:ln>
                <a:solidFill>
                  <a:schemeClr val="tx1"/>
                </a:solidFill>
                <a:effectLst/>
                <a:latin typeface="Calibri" pitchFamily="34" charset="0"/>
                <a:ea typeface="Calibri" pitchFamily="34" charset="0"/>
                <a:cs typeface="Times New Roman" pitchFamily="18" charset="0"/>
              </a:rPr>
              <a:t>																	</a:t>
            </a:r>
            <a:r>
              <a:rPr kumimoji="0" lang="en-US" sz="1600" b="0" i="0" u="sng" strike="noStrike" cap="none" normalizeH="0" dirty="0" smtClean="0">
                <a:ln>
                  <a:noFill/>
                </a:ln>
                <a:solidFill>
                  <a:schemeClr val="tx1"/>
                </a:solidFill>
                <a:effectLst/>
                <a:latin typeface="Calibri" pitchFamily="34" charset="0"/>
                <a:ea typeface="Calibri" pitchFamily="34" charset="0"/>
                <a:cs typeface="Times New Roman" pitchFamily="18" charset="0"/>
              </a:rPr>
              <a:t>         </a:t>
            </a:r>
            <a:r>
              <a:rPr kumimoji="0" lang="en-US" sz="16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What direction would you like to see your student’s goals heading? (emphasis in an areas) </a:t>
            </a:r>
            <a:r>
              <a:rPr kumimoji="0" lang="en-US" sz="1600" b="0" i="0" u="sng" strike="noStrike" cap="none" normalizeH="0" baseline="0" dirty="0" smtClean="0">
                <a:ln>
                  <a:noFill/>
                </a:ln>
                <a:solidFill>
                  <a:schemeClr val="tx1"/>
                </a:solidFill>
                <a:effectLst/>
                <a:latin typeface="Calibri" pitchFamily="34" charset="0"/>
                <a:ea typeface="Calibri" pitchFamily="34" charset="0"/>
                <a:cs typeface="Times New Roman" pitchFamily="18" charset="0"/>
              </a:rPr>
              <a:t>																			</a:t>
            </a:r>
            <a:endParaRPr kumimoji="0" lang="en-US" sz="1000" b="0"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en-US" sz="16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In what areas have you seen your student make the most growth?</a:t>
            </a:r>
            <a:r>
              <a:rPr kumimoji="0" lang="en-US" sz="1600" b="0" i="0" u="none" strike="noStrike" cap="none" normalizeH="0" dirty="0" smtClean="0">
                <a:ln>
                  <a:noFill/>
                </a:ln>
                <a:solidFill>
                  <a:schemeClr val="tx1"/>
                </a:solidFill>
                <a:effectLst/>
                <a:latin typeface="Calibri" pitchFamily="34" charset="0"/>
                <a:ea typeface="Calibri" pitchFamily="34" charset="0"/>
                <a:cs typeface="Times New Roman" pitchFamily="18" charset="0"/>
              </a:rPr>
              <a:t> </a:t>
            </a:r>
            <a:r>
              <a:rPr kumimoji="0" lang="en-US" sz="1600" b="0" i="0" u="sng" strike="noStrike" cap="none" normalizeH="0" dirty="0" smtClean="0">
                <a:ln>
                  <a:noFill/>
                </a:ln>
                <a:solidFill>
                  <a:schemeClr val="tx1"/>
                </a:solidFill>
                <a:effectLst/>
                <a:latin typeface="Calibri" pitchFamily="34" charset="0"/>
                <a:ea typeface="Calibri" pitchFamily="34" charset="0"/>
                <a:cs typeface="Times New Roman" pitchFamily="18" charset="0"/>
              </a:rPr>
              <a:t>												</a:t>
            </a:r>
            <a:endParaRPr kumimoji="0" lang="en-US" sz="1000" b="0"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en-US" sz="16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In what area to you still see you student struggling? </a:t>
            </a:r>
            <a:r>
              <a:rPr kumimoji="0" lang="en-US" sz="1600" b="0" i="0" u="sng" strike="noStrike" cap="none" normalizeH="0" baseline="0" dirty="0" smtClean="0">
                <a:ln>
                  <a:noFill/>
                </a:ln>
                <a:solidFill>
                  <a:schemeClr val="tx1"/>
                </a:solidFill>
                <a:effectLst/>
                <a:latin typeface="Calibri" pitchFamily="34" charset="0"/>
                <a:ea typeface="Calibri" pitchFamily="34" charset="0"/>
                <a:cs typeface="Times New Roman" pitchFamily="18" charset="0"/>
              </a:rPr>
              <a:t>														</a:t>
            </a:r>
            <a:r>
              <a:rPr kumimoji="0" lang="en-US" sz="1600" b="0" i="0" u="sng" strike="noStrike" cap="none" normalizeH="0" dirty="0" smtClean="0">
                <a:ln>
                  <a:noFill/>
                </a:ln>
                <a:solidFill>
                  <a:schemeClr val="tx1"/>
                </a:solidFill>
                <a:effectLst/>
                <a:latin typeface="Calibri" pitchFamily="34" charset="0"/>
                <a:ea typeface="Calibri" pitchFamily="34" charset="0"/>
                <a:cs typeface="Times New Roman" pitchFamily="18" charset="0"/>
              </a:rPr>
              <a:t>        </a:t>
            </a:r>
            <a:r>
              <a:rPr kumimoji="0" lang="en-US" sz="16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How can we as a team better communicate with you? </a:t>
            </a:r>
            <a:r>
              <a:rPr kumimoji="0" lang="en-US" sz="1600" b="0" i="0" u="sng" strike="noStrike" cap="none" normalizeH="0" baseline="0" dirty="0" smtClean="0">
                <a:ln>
                  <a:noFill/>
                </a:ln>
                <a:solidFill>
                  <a:schemeClr val="tx1"/>
                </a:solidFill>
                <a:effectLst/>
                <a:latin typeface="Calibri" pitchFamily="34" charset="0"/>
                <a:ea typeface="Calibri" pitchFamily="34" charset="0"/>
                <a:cs typeface="Times New Roman" pitchFamily="18" charset="0"/>
              </a:rPr>
              <a:t>														</a:t>
            </a:r>
            <a:r>
              <a:rPr kumimoji="0" lang="en-US" sz="1600" b="0" i="0" u="sng" strike="noStrike" cap="none" normalizeH="0" dirty="0" smtClean="0">
                <a:ln>
                  <a:noFill/>
                </a:ln>
                <a:solidFill>
                  <a:schemeClr val="tx1"/>
                </a:solidFill>
                <a:effectLst/>
                <a:latin typeface="Calibri" pitchFamily="34" charset="0"/>
                <a:ea typeface="Calibri" pitchFamily="34" charset="0"/>
                <a:cs typeface="Times New Roman" pitchFamily="18" charset="0"/>
              </a:rPr>
              <a:t>       </a:t>
            </a:r>
            <a:r>
              <a:rPr kumimoji="0" lang="en-US" sz="16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What can we as a building do to help your child? </a:t>
            </a:r>
            <a:r>
              <a:rPr kumimoji="0" lang="en-US" sz="1600" b="0" i="0" u="sng" strike="noStrike" cap="none" normalizeH="0" baseline="0" dirty="0" smtClean="0">
                <a:ln>
                  <a:noFill/>
                </a:ln>
                <a:solidFill>
                  <a:schemeClr val="tx1"/>
                </a:solidFill>
                <a:effectLst/>
                <a:latin typeface="Calibri" pitchFamily="34" charset="0"/>
                <a:ea typeface="Calibri" pitchFamily="34" charset="0"/>
                <a:cs typeface="Times New Roman" pitchFamily="18" charset="0"/>
              </a:rPr>
              <a:t>																							</a:t>
            </a:r>
            <a:endParaRPr kumimoji="0" lang="en-US" sz="1800" b="0" i="0" u="none" strike="noStrike" cap="none" normalizeH="0" baseline="0" dirty="0" smtClean="0">
              <a:ln>
                <a:noFill/>
              </a:ln>
              <a:solidFill>
                <a:schemeClr val="tx1"/>
              </a:solidFill>
              <a:effectLst/>
              <a:latin typeface="Arial" pitchFamily="34" charset="0"/>
            </a:endParaRPr>
          </a:p>
        </p:txBody>
      </p:sp>
      <p:sp>
        <p:nvSpPr>
          <p:cNvPr id="3" name="Date Placeholder 2"/>
          <p:cNvSpPr>
            <a:spLocks noGrp="1"/>
          </p:cNvSpPr>
          <p:nvPr>
            <p:ph type="dt" sz="half" idx="10"/>
          </p:nvPr>
        </p:nvSpPr>
        <p:spPr/>
        <p:txBody>
          <a:bodyPr/>
          <a:lstStyle/>
          <a:p>
            <a:fld id="{862D3492-F9D3-49F6-B2B8-813A8B669B71}" type="datetime1">
              <a:rPr lang="en-US" smtClean="0"/>
              <a:pPr/>
              <a:t>2/10/2011</a:t>
            </a:fld>
            <a:endParaRPr lang="en-US"/>
          </a:p>
        </p:txBody>
      </p:sp>
      <p:sp>
        <p:nvSpPr>
          <p:cNvPr id="4" name="TextBox 3"/>
          <p:cNvSpPr txBox="1"/>
          <p:nvPr/>
        </p:nvSpPr>
        <p:spPr>
          <a:xfrm>
            <a:off x="2514600" y="0"/>
            <a:ext cx="3962400" cy="769441"/>
          </a:xfrm>
          <a:prstGeom prst="rect">
            <a:avLst/>
          </a:prstGeom>
          <a:noFill/>
        </p:spPr>
        <p:txBody>
          <a:bodyPr wrap="square" rtlCol="0">
            <a:spAutoFit/>
          </a:bodyPr>
          <a:lstStyle/>
          <a:p>
            <a:pPr algn="ctr"/>
            <a:r>
              <a:rPr lang="en-US" sz="4400" dirty="0" smtClean="0">
                <a:latin typeface="+mj-lt"/>
              </a:rPr>
              <a:t>Pre-IEP Survey</a:t>
            </a:r>
            <a:endParaRPr lang="en-US" sz="4400" dirty="0">
              <a:latin typeface="+mj-lt"/>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a:bodyPr>
          <a:lstStyle/>
          <a:p>
            <a:pPr algn="ctr"/>
            <a:r>
              <a:rPr lang="en-US" sz="4300" dirty="0" smtClean="0"/>
              <a:t>Parent and Community Involvement</a:t>
            </a:r>
            <a:endParaRPr lang="en-US" sz="4300" dirty="0"/>
          </a:p>
        </p:txBody>
      </p:sp>
      <p:sp>
        <p:nvSpPr>
          <p:cNvPr id="5" name="Content Placeholder 4"/>
          <p:cNvSpPr>
            <a:spLocks noGrp="1"/>
          </p:cNvSpPr>
          <p:nvPr>
            <p:ph sz="half" idx="1"/>
          </p:nvPr>
        </p:nvSpPr>
        <p:spPr/>
        <p:txBody>
          <a:bodyPr/>
          <a:lstStyle/>
          <a:p>
            <a:r>
              <a:rPr lang="en-US" dirty="0" smtClean="0"/>
              <a:t>Truly get out!</a:t>
            </a:r>
          </a:p>
          <a:p>
            <a:r>
              <a:rPr lang="en-US" dirty="0" smtClean="0"/>
              <a:t>Inclusive school activities</a:t>
            </a:r>
          </a:p>
          <a:p>
            <a:pPr lvl="1"/>
            <a:r>
              <a:rPr lang="en-US" dirty="0" smtClean="0"/>
              <a:t>Trick or treat</a:t>
            </a:r>
          </a:p>
          <a:p>
            <a:pPr lvl="1"/>
            <a:r>
              <a:rPr lang="en-US" dirty="0" smtClean="0"/>
              <a:t>Pumpkins</a:t>
            </a:r>
          </a:p>
          <a:p>
            <a:pPr lvl="1"/>
            <a:r>
              <a:rPr lang="en-US" dirty="0" smtClean="0"/>
              <a:t>School programs</a:t>
            </a:r>
          </a:p>
          <a:p>
            <a:r>
              <a:rPr lang="en-US" dirty="0" smtClean="0"/>
              <a:t>Autism night</a:t>
            </a:r>
          </a:p>
          <a:p>
            <a:r>
              <a:rPr lang="en-US" dirty="0" smtClean="0"/>
              <a:t>Trainings</a:t>
            </a:r>
          </a:p>
          <a:p>
            <a:endParaRPr lang="en-US" dirty="0"/>
          </a:p>
        </p:txBody>
      </p:sp>
      <p:pic>
        <p:nvPicPr>
          <p:cNvPr id="20482" name="Picture 2"/>
          <p:cNvPicPr>
            <a:picLocks noGrp="1" noChangeAspect="1" noChangeArrowheads="1"/>
          </p:cNvPicPr>
          <p:nvPr>
            <p:ph sz="half" idx="2"/>
          </p:nvPr>
        </p:nvPicPr>
        <p:blipFill>
          <a:blip r:embed="rId2" cstate="print"/>
          <a:srcRect/>
          <a:stretch>
            <a:fillRect/>
          </a:stretch>
        </p:blipFill>
        <p:spPr bwMode="auto">
          <a:xfrm>
            <a:off x="4648200" y="2617607"/>
            <a:ext cx="4038600" cy="3040423"/>
          </a:xfrm>
          <a:prstGeom prst="rect">
            <a:avLst/>
          </a:prstGeom>
          <a:noFill/>
          <a:ln w="9525">
            <a:noFill/>
            <a:miter lim="800000"/>
            <a:headEnd/>
            <a:tailEnd/>
          </a:ln>
          <a:effectLst/>
        </p:spPr>
      </p:pic>
      <p:sp>
        <p:nvSpPr>
          <p:cNvPr id="6" name="Date Placeholder 5"/>
          <p:cNvSpPr>
            <a:spLocks noGrp="1"/>
          </p:cNvSpPr>
          <p:nvPr>
            <p:ph type="dt" sz="half" idx="10"/>
          </p:nvPr>
        </p:nvSpPr>
        <p:spPr/>
        <p:txBody>
          <a:bodyPr/>
          <a:lstStyle/>
          <a:p>
            <a:fld id="{9BA51CD5-CAB1-4C37-965D-FAC5133EB8D6}" type="datetime1">
              <a:rPr lang="en-US" smtClean="0"/>
              <a:pPr/>
              <a:t>2/10/2011</a:t>
            </a:fld>
            <a:endParaRPr lang="en-US"/>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Autism Night</a:t>
            </a:r>
            <a:endParaRPr lang="en-US" dirty="0"/>
          </a:p>
        </p:txBody>
      </p:sp>
      <p:sp>
        <p:nvSpPr>
          <p:cNvPr id="3" name="Content Placeholder 2"/>
          <p:cNvSpPr>
            <a:spLocks noGrp="1"/>
          </p:cNvSpPr>
          <p:nvPr>
            <p:ph sz="half" idx="1"/>
          </p:nvPr>
        </p:nvSpPr>
        <p:spPr/>
        <p:txBody>
          <a:bodyPr>
            <a:normAutofit lnSpcReduction="10000"/>
          </a:bodyPr>
          <a:lstStyle/>
          <a:p>
            <a:r>
              <a:rPr lang="en-US" dirty="0" smtClean="0"/>
              <a:t>Purpose – empowerment</a:t>
            </a:r>
          </a:p>
          <a:p>
            <a:r>
              <a:rPr lang="en-US" dirty="0" smtClean="0"/>
              <a:t>Food</a:t>
            </a:r>
          </a:p>
          <a:p>
            <a:r>
              <a:rPr lang="en-US" dirty="0" smtClean="0"/>
              <a:t>Childcare</a:t>
            </a:r>
          </a:p>
          <a:p>
            <a:r>
              <a:rPr lang="en-US" dirty="0" smtClean="0"/>
              <a:t>Speakers</a:t>
            </a:r>
          </a:p>
          <a:p>
            <a:pPr lvl="1"/>
            <a:r>
              <a:rPr lang="en-US" dirty="0" smtClean="0"/>
              <a:t>Autism Society of the Pikes peak region</a:t>
            </a:r>
          </a:p>
          <a:p>
            <a:pPr lvl="1"/>
            <a:r>
              <a:rPr lang="en-US" dirty="0" smtClean="0"/>
              <a:t>Peak Parent center</a:t>
            </a:r>
          </a:p>
          <a:p>
            <a:pPr lvl="1"/>
            <a:r>
              <a:rPr lang="en-US" dirty="0" smtClean="0"/>
              <a:t>Air Force base liaison</a:t>
            </a:r>
          </a:p>
          <a:p>
            <a:pPr lvl="1"/>
            <a:r>
              <a:rPr lang="en-US" dirty="0" smtClean="0"/>
              <a:t>Dr. </a:t>
            </a:r>
            <a:r>
              <a:rPr lang="en-US" dirty="0" err="1" smtClean="0"/>
              <a:t>RoseMary</a:t>
            </a:r>
            <a:r>
              <a:rPr lang="en-US" dirty="0" smtClean="0"/>
              <a:t> </a:t>
            </a:r>
            <a:r>
              <a:rPr lang="en-US" dirty="0" err="1" smtClean="0"/>
              <a:t>Cullain</a:t>
            </a:r>
            <a:endParaRPr lang="en-US" dirty="0" smtClean="0"/>
          </a:p>
          <a:p>
            <a:pPr lvl="2"/>
            <a:r>
              <a:rPr lang="en-US" dirty="0" smtClean="0"/>
              <a:t>Quality of life – core deficits</a:t>
            </a:r>
          </a:p>
          <a:p>
            <a:pPr>
              <a:buNone/>
            </a:pPr>
            <a:endParaRPr lang="en-US" dirty="0"/>
          </a:p>
        </p:txBody>
      </p:sp>
      <p:sp>
        <p:nvSpPr>
          <p:cNvPr id="5" name="Date Placeholder 4"/>
          <p:cNvSpPr>
            <a:spLocks noGrp="1"/>
          </p:cNvSpPr>
          <p:nvPr>
            <p:ph type="dt" sz="half" idx="10"/>
          </p:nvPr>
        </p:nvSpPr>
        <p:spPr/>
        <p:txBody>
          <a:bodyPr/>
          <a:lstStyle/>
          <a:p>
            <a:fld id="{165F5FA6-003D-451E-AA8D-60B7A7DB893C}" type="datetime1">
              <a:rPr lang="en-US" smtClean="0"/>
              <a:pPr/>
              <a:t>2/10/2011</a:t>
            </a:fld>
            <a:endParaRPr lang="en-US"/>
          </a:p>
        </p:txBody>
      </p:sp>
      <p:pic>
        <p:nvPicPr>
          <p:cNvPr id="6" name="Picture 5" descr="DSC02048.JPG"/>
          <p:cNvPicPr>
            <a:picLocks noChangeAspect="1"/>
          </p:cNvPicPr>
          <p:nvPr/>
        </p:nvPicPr>
        <p:blipFill>
          <a:blip r:embed="rId2" cstate="print"/>
          <a:stretch>
            <a:fillRect/>
          </a:stretch>
        </p:blipFill>
        <p:spPr>
          <a:xfrm>
            <a:off x="5105400" y="3962400"/>
            <a:ext cx="3581400" cy="2387600"/>
          </a:xfrm>
          <a:prstGeom prst="rect">
            <a:avLst/>
          </a:prstGeom>
        </p:spPr>
      </p:pic>
      <p:pic>
        <p:nvPicPr>
          <p:cNvPr id="7" name="Picture 6" descr="DSC00413.JPG"/>
          <p:cNvPicPr>
            <a:picLocks noChangeAspect="1"/>
          </p:cNvPicPr>
          <p:nvPr/>
        </p:nvPicPr>
        <p:blipFill>
          <a:blip r:embed="rId3" cstate="print"/>
          <a:stretch>
            <a:fillRect/>
          </a:stretch>
        </p:blipFill>
        <p:spPr>
          <a:xfrm rot="590587">
            <a:off x="5681363" y="1128971"/>
            <a:ext cx="1828800" cy="2438400"/>
          </a:xfrm>
          <a:prstGeom prst="rect">
            <a:avLst/>
          </a:prstGeom>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Community Trainings</a:t>
            </a:r>
            <a:endParaRPr lang="en-US" dirty="0"/>
          </a:p>
        </p:txBody>
      </p:sp>
      <p:sp>
        <p:nvSpPr>
          <p:cNvPr id="3" name="Content Placeholder 2"/>
          <p:cNvSpPr>
            <a:spLocks noGrp="1"/>
          </p:cNvSpPr>
          <p:nvPr>
            <p:ph sz="half" idx="1"/>
          </p:nvPr>
        </p:nvSpPr>
        <p:spPr/>
        <p:txBody>
          <a:bodyPr/>
          <a:lstStyle/>
          <a:p>
            <a:r>
              <a:rPr lang="en-US" dirty="0" smtClean="0"/>
              <a:t>Staff</a:t>
            </a:r>
          </a:p>
          <a:p>
            <a:r>
              <a:rPr lang="en-US" dirty="0" smtClean="0"/>
              <a:t>Parents</a:t>
            </a:r>
          </a:p>
          <a:p>
            <a:r>
              <a:rPr lang="en-US" dirty="0" smtClean="0"/>
              <a:t>Daycare providers</a:t>
            </a:r>
          </a:p>
          <a:p>
            <a:r>
              <a:rPr lang="en-US" dirty="0" smtClean="0"/>
              <a:t>Military base programming</a:t>
            </a:r>
          </a:p>
          <a:p>
            <a:r>
              <a:rPr lang="en-US" dirty="0" smtClean="0"/>
              <a:t>Other Schools</a:t>
            </a:r>
            <a:endParaRPr lang="en-US" dirty="0"/>
          </a:p>
        </p:txBody>
      </p:sp>
      <p:sp>
        <p:nvSpPr>
          <p:cNvPr id="4" name="Content Placeholder 3"/>
          <p:cNvSpPr>
            <a:spLocks noGrp="1"/>
          </p:cNvSpPr>
          <p:nvPr>
            <p:ph sz="half" idx="2"/>
          </p:nvPr>
        </p:nvSpPr>
        <p:spPr/>
        <p:txBody>
          <a:bodyPr/>
          <a:lstStyle/>
          <a:p>
            <a:r>
              <a:rPr lang="en-US" dirty="0" smtClean="0"/>
              <a:t>Why?</a:t>
            </a:r>
          </a:p>
          <a:p>
            <a:r>
              <a:rPr lang="en-US" dirty="0" smtClean="0"/>
              <a:t>When?</a:t>
            </a:r>
          </a:p>
          <a:p>
            <a:r>
              <a:rPr lang="en-US" dirty="0" smtClean="0"/>
              <a:t>Turn out?</a:t>
            </a:r>
          </a:p>
          <a:p>
            <a:r>
              <a:rPr lang="en-US" dirty="0" smtClean="0"/>
              <a:t>Outcome?</a:t>
            </a:r>
          </a:p>
          <a:p>
            <a:endParaRPr lang="en-US" dirty="0"/>
          </a:p>
        </p:txBody>
      </p:sp>
      <p:sp>
        <p:nvSpPr>
          <p:cNvPr id="5" name="Date Placeholder 4"/>
          <p:cNvSpPr>
            <a:spLocks noGrp="1"/>
          </p:cNvSpPr>
          <p:nvPr>
            <p:ph type="dt" sz="half" idx="10"/>
          </p:nvPr>
        </p:nvSpPr>
        <p:spPr/>
        <p:txBody>
          <a:bodyPr/>
          <a:lstStyle/>
          <a:p>
            <a:fld id="{CA3F341F-5700-495F-806E-4B49D051740F}" type="datetime1">
              <a:rPr lang="en-US" smtClean="0"/>
              <a:pPr/>
              <a:t>2/10/2011</a:t>
            </a:fld>
            <a:endParaRPr lang="en-US"/>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457200" y="914400"/>
            <a:ext cx="8229600" cy="1143000"/>
          </a:xfrm>
        </p:spPr>
        <p:txBody>
          <a:bodyPr>
            <a:normAutofit fontScale="90000"/>
          </a:bodyPr>
          <a:lstStyle/>
          <a:p>
            <a:pPr algn="ctr"/>
            <a:r>
              <a:rPr lang="en-US" dirty="0" smtClean="0"/>
              <a:t>What We are Continuing to Improve</a:t>
            </a:r>
            <a:endParaRPr lang="en-US" dirty="0"/>
          </a:p>
        </p:txBody>
      </p:sp>
      <p:sp>
        <p:nvSpPr>
          <p:cNvPr id="6" name="Content Placeholder 5"/>
          <p:cNvSpPr>
            <a:spLocks noGrp="1"/>
          </p:cNvSpPr>
          <p:nvPr>
            <p:ph idx="1"/>
          </p:nvPr>
        </p:nvSpPr>
        <p:spPr>
          <a:xfrm>
            <a:off x="457200" y="2133600"/>
            <a:ext cx="8229600" cy="4389120"/>
          </a:xfrm>
        </p:spPr>
        <p:txBody>
          <a:bodyPr/>
          <a:lstStyle/>
          <a:p>
            <a:r>
              <a:rPr lang="en-US" dirty="0" smtClean="0"/>
              <a:t>Think-pair –share</a:t>
            </a:r>
          </a:p>
          <a:p>
            <a:pPr lvl="1"/>
            <a:r>
              <a:rPr lang="en-US" dirty="0" smtClean="0"/>
              <a:t>Pick two things you feel your school could do differently</a:t>
            </a:r>
          </a:p>
          <a:p>
            <a:pPr lvl="1">
              <a:buNone/>
            </a:pPr>
            <a:endParaRPr lang="en-US" dirty="0" smtClean="0"/>
          </a:p>
          <a:p>
            <a:pPr lvl="1">
              <a:buNone/>
            </a:pPr>
            <a:r>
              <a:rPr lang="en-US" dirty="0" smtClean="0"/>
              <a:t>What  are we going to work on? </a:t>
            </a:r>
          </a:p>
          <a:p>
            <a:pPr lvl="1"/>
            <a:r>
              <a:rPr lang="en-US" dirty="0" smtClean="0"/>
              <a:t>Special education and regular education communication</a:t>
            </a:r>
          </a:p>
          <a:p>
            <a:pPr lvl="1"/>
            <a:r>
              <a:rPr lang="en-US" dirty="0" smtClean="0"/>
              <a:t>Clearly communicated classroom social and academic interactions. </a:t>
            </a:r>
          </a:p>
        </p:txBody>
      </p:sp>
      <p:sp>
        <p:nvSpPr>
          <p:cNvPr id="4" name="Date Placeholder 3"/>
          <p:cNvSpPr>
            <a:spLocks noGrp="1"/>
          </p:cNvSpPr>
          <p:nvPr>
            <p:ph type="dt" sz="half" idx="10"/>
          </p:nvPr>
        </p:nvSpPr>
        <p:spPr/>
        <p:txBody>
          <a:bodyPr/>
          <a:lstStyle/>
          <a:p>
            <a:fld id="{6EF55A92-B91D-4EB4-A45A-2AF6BB55742C}" type="datetime1">
              <a:rPr lang="en-US" smtClean="0"/>
              <a:pPr/>
              <a:t>2/10/2011</a:t>
            </a:fld>
            <a:endParaRPr lang="en-US"/>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a:xfrm>
            <a:off x="533400" y="457200"/>
            <a:ext cx="7851648" cy="1828800"/>
          </a:xfrm>
        </p:spPr>
        <p:txBody>
          <a:bodyPr>
            <a:normAutofit/>
          </a:bodyPr>
          <a:lstStyle/>
          <a:p>
            <a:pPr algn="ctr"/>
            <a:r>
              <a:rPr lang="en-US" sz="5000" dirty="0" smtClean="0">
                <a:solidFill>
                  <a:schemeClr val="tx1"/>
                </a:solidFill>
              </a:rPr>
              <a:t>Student with Significant Behavior Needs</a:t>
            </a:r>
            <a:endParaRPr lang="en-US" sz="5000" dirty="0">
              <a:solidFill>
                <a:schemeClr val="tx1"/>
              </a:solidFill>
            </a:endParaRPr>
          </a:p>
        </p:txBody>
      </p:sp>
      <p:sp>
        <p:nvSpPr>
          <p:cNvPr id="5" name="Subtitle 4"/>
          <p:cNvSpPr>
            <a:spLocks noGrp="1"/>
          </p:cNvSpPr>
          <p:nvPr>
            <p:ph type="subTitle" idx="1"/>
          </p:nvPr>
        </p:nvSpPr>
        <p:spPr>
          <a:xfrm>
            <a:off x="6858000" y="5895536"/>
            <a:ext cx="2286000" cy="962464"/>
          </a:xfrm>
        </p:spPr>
        <p:txBody>
          <a:bodyPr>
            <a:normAutofit/>
          </a:bodyPr>
          <a:lstStyle/>
          <a:p>
            <a:pPr algn="ctr"/>
            <a:r>
              <a:rPr lang="en-US" sz="5000" b="1" dirty="0" smtClean="0">
                <a:effectLst>
                  <a:outerShdw blurRad="38100" dist="25400" dir="5400000" algn="tl" rotWithShape="0">
                    <a:srgbClr val="000000">
                      <a:alpha val="43000"/>
                    </a:srgbClr>
                  </a:outerShdw>
                </a:effectLst>
              </a:rPr>
              <a:t>Nick</a:t>
            </a:r>
          </a:p>
        </p:txBody>
      </p:sp>
      <p:sp>
        <p:nvSpPr>
          <p:cNvPr id="6" name="Date Placeholder 5"/>
          <p:cNvSpPr>
            <a:spLocks noGrp="1"/>
          </p:cNvSpPr>
          <p:nvPr>
            <p:ph type="dt" sz="half" idx="10"/>
          </p:nvPr>
        </p:nvSpPr>
        <p:spPr/>
        <p:txBody>
          <a:bodyPr/>
          <a:lstStyle/>
          <a:p>
            <a:fld id="{D9B23789-B9DA-4AD1-BEE7-DB2ADCAC07F6}" type="datetime1">
              <a:rPr lang="en-US" smtClean="0"/>
              <a:pPr/>
              <a:t>2/10/2011</a:t>
            </a:fld>
            <a:endParaRPr lang="en-US"/>
          </a:p>
        </p:txBody>
      </p:sp>
      <p:pic>
        <p:nvPicPr>
          <p:cNvPr id="7" name="Picture 6" descr="DSC03770.JPG"/>
          <p:cNvPicPr>
            <a:picLocks noChangeAspect="1"/>
          </p:cNvPicPr>
          <p:nvPr/>
        </p:nvPicPr>
        <p:blipFill>
          <a:blip r:embed="rId2" cstate="print"/>
          <a:stretch>
            <a:fillRect/>
          </a:stretch>
        </p:blipFill>
        <p:spPr>
          <a:xfrm rot="624014">
            <a:off x="3280109" y="2690377"/>
            <a:ext cx="3902196" cy="2926647"/>
          </a:xfrm>
          <a:prstGeom prst="rect">
            <a:avLst/>
          </a:prstGeom>
        </p:spPr>
      </p:pic>
      <p:pic>
        <p:nvPicPr>
          <p:cNvPr id="8" name="Picture 7" descr="DSC00295.JPG"/>
          <p:cNvPicPr>
            <a:picLocks noChangeAspect="1"/>
          </p:cNvPicPr>
          <p:nvPr/>
        </p:nvPicPr>
        <p:blipFill>
          <a:blip r:embed="rId3" cstate="print"/>
          <a:stretch>
            <a:fillRect/>
          </a:stretch>
        </p:blipFill>
        <p:spPr>
          <a:xfrm rot="21086483">
            <a:off x="615292" y="2489156"/>
            <a:ext cx="1788230" cy="3282442"/>
          </a:xfrm>
          <a:prstGeom prst="rect">
            <a:avLst/>
          </a:prstGeom>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935480"/>
            <a:ext cx="3581400" cy="4389120"/>
          </a:xfrm>
        </p:spPr>
        <p:txBody>
          <a:bodyPr/>
          <a:lstStyle/>
          <a:p>
            <a:r>
              <a:rPr lang="en-US" dirty="0" smtClean="0"/>
              <a:t>Before McAuliffe</a:t>
            </a:r>
          </a:p>
          <a:p>
            <a:pPr lvl="1"/>
            <a:r>
              <a:rPr lang="en-US" dirty="0" smtClean="0"/>
              <a:t>Self-contained classroom</a:t>
            </a:r>
          </a:p>
          <a:p>
            <a:pPr lvl="1"/>
            <a:r>
              <a:rPr lang="en-US" dirty="0" smtClean="0"/>
              <a:t>8:3 student to teacher ratio</a:t>
            </a:r>
          </a:p>
          <a:p>
            <a:pPr lvl="1"/>
            <a:r>
              <a:rPr lang="en-US" dirty="0" smtClean="0"/>
              <a:t>Intensive behavior plan with less than 20% of his day in general education.</a:t>
            </a:r>
            <a:endParaRPr lang="en-US" dirty="0"/>
          </a:p>
        </p:txBody>
      </p:sp>
      <p:sp>
        <p:nvSpPr>
          <p:cNvPr id="5" name="Date Placeholder 4"/>
          <p:cNvSpPr>
            <a:spLocks noGrp="1"/>
          </p:cNvSpPr>
          <p:nvPr>
            <p:ph type="dt" sz="half" idx="10"/>
          </p:nvPr>
        </p:nvSpPr>
        <p:spPr/>
        <p:txBody>
          <a:bodyPr/>
          <a:lstStyle/>
          <a:p>
            <a:fld id="{0026C6BC-56D0-4551-8348-D6E62790FC41}" type="datetime1">
              <a:rPr lang="en-US" smtClean="0"/>
              <a:pPr/>
              <a:t>2/10/2011</a:t>
            </a:fld>
            <a:endParaRPr lang="en-US"/>
          </a:p>
        </p:txBody>
      </p:sp>
      <p:sp>
        <p:nvSpPr>
          <p:cNvPr id="6" name="Title 5"/>
          <p:cNvSpPr>
            <a:spLocks noGrp="1"/>
          </p:cNvSpPr>
          <p:nvPr>
            <p:ph type="title"/>
          </p:nvPr>
        </p:nvSpPr>
        <p:spPr>
          <a:xfrm>
            <a:off x="457200" y="533400"/>
            <a:ext cx="8229600" cy="1143000"/>
          </a:xfrm>
        </p:spPr>
        <p:txBody>
          <a:bodyPr/>
          <a:lstStyle/>
          <a:p>
            <a:pPr algn="ctr"/>
            <a:r>
              <a:rPr lang="en-US" dirty="0" smtClean="0"/>
              <a:t>Background</a:t>
            </a:r>
            <a:endParaRPr lang="en-US" dirty="0"/>
          </a:p>
        </p:txBody>
      </p:sp>
      <p:sp>
        <p:nvSpPr>
          <p:cNvPr id="8" name="Content Placeholder 2"/>
          <p:cNvSpPr txBox="1">
            <a:spLocks/>
          </p:cNvSpPr>
          <p:nvPr/>
        </p:nvSpPr>
        <p:spPr>
          <a:xfrm>
            <a:off x="4724400" y="1905000"/>
            <a:ext cx="3581400" cy="4389120"/>
          </a:xfrm>
          <a:prstGeom prst="rect">
            <a:avLst/>
          </a:prstGeom>
        </p:spPr>
        <p:txBody>
          <a:bodyPr vert="horz">
            <a:normAutofit/>
          </a:bodyPr>
          <a:lstStyle/>
          <a:p>
            <a:pPr marL="274320" marR="0" lvl="0" indent="-274320" algn="l" defTabSz="914400" rtl="0" eaLnBrk="1" fontAlgn="auto" latinLnBrk="0" hangingPunct="1">
              <a:lnSpc>
                <a:spcPct val="100000"/>
              </a:lnSpc>
              <a:spcBef>
                <a:spcPct val="20000"/>
              </a:spcBef>
              <a:spcAft>
                <a:spcPts val="0"/>
              </a:spcAft>
              <a:buClr>
                <a:schemeClr val="accent3"/>
              </a:buClr>
              <a:buSzPct val="95000"/>
              <a:buFont typeface="Wingdings 2"/>
              <a:buChar char=""/>
              <a:tabLst/>
              <a:defRPr/>
            </a:pPr>
            <a:r>
              <a:rPr kumimoji="0" lang="en-US" sz="2600" b="0" i="0" u="none" strike="noStrike" kern="1200" cap="none" spc="0" normalizeH="0" baseline="0" noProof="0" dirty="0" smtClean="0">
                <a:ln>
                  <a:noFill/>
                </a:ln>
                <a:solidFill>
                  <a:schemeClr val="tx1"/>
                </a:solidFill>
                <a:effectLst/>
                <a:uLnTx/>
                <a:uFillTx/>
                <a:latin typeface="+mn-lt"/>
                <a:ea typeface="+mn-ea"/>
                <a:cs typeface="+mn-cs"/>
              </a:rPr>
              <a:t>At McAuliffe</a:t>
            </a:r>
          </a:p>
          <a:p>
            <a:pPr marL="640080" marR="0" lvl="1" indent="-246888" algn="l" defTabSz="914400" rtl="0" eaLnBrk="1" fontAlgn="auto" latinLnBrk="0" hangingPunct="1">
              <a:lnSpc>
                <a:spcPct val="100000"/>
              </a:lnSpc>
              <a:spcBef>
                <a:spcPct val="20000"/>
              </a:spcBef>
              <a:spcAft>
                <a:spcPts val="0"/>
              </a:spcAft>
              <a:buClr>
                <a:schemeClr val="accent1"/>
              </a:buClr>
              <a:buSzPct val="85000"/>
              <a:buFont typeface="Wingdings 2"/>
              <a:buChar char=""/>
              <a:tabLst/>
              <a:defRPr/>
            </a:pPr>
            <a:r>
              <a:rPr kumimoji="0" lang="en-US" sz="2400" b="0" i="0" u="none" strike="noStrike" kern="1200" cap="none" spc="0" normalizeH="0" baseline="0" noProof="0" dirty="0" smtClean="0">
                <a:ln>
                  <a:noFill/>
                </a:ln>
                <a:solidFill>
                  <a:schemeClr val="tx1"/>
                </a:solidFill>
                <a:effectLst/>
                <a:uLnTx/>
                <a:uFillTx/>
                <a:latin typeface="+mn-lt"/>
                <a:ea typeface="+mn-ea"/>
                <a:cs typeface="+mn-cs"/>
              </a:rPr>
              <a:t>General Ed. classroom</a:t>
            </a:r>
          </a:p>
          <a:p>
            <a:pPr marL="640080" marR="0" lvl="1" indent="-246888" algn="l" defTabSz="914400" rtl="0" eaLnBrk="1" fontAlgn="auto" latinLnBrk="0" hangingPunct="1">
              <a:lnSpc>
                <a:spcPct val="100000"/>
              </a:lnSpc>
              <a:spcBef>
                <a:spcPct val="20000"/>
              </a:spcBef>
              <a:spcAft>
                <a:spcPts val="0"/>
              </a:spcAft>
              <a:buClr>
                <a:schemeClr val="accent1"/>
              </a:buClr>
              <a:buSzPct val="85000"/>
              <a:buFont typeface="Wingdings 2"/>
              <a:buChar char=""/>
              <a:tabLst/>
              <a:defRPr/>
            </a:pPr>
            <a:r>
              <a:rPr kumimoji="0" lang="en-US" sz="2400" b="0" i="0" u="none" strike="noStrike" kern="1200" cap="none" spc="0" normalizeH="0" baseline="0" noProof="0" dirty="0" smtClean="0">
                <a:ln>
                  <a:noFill/>
                </a:ln>
                <a:solidFill>
                  <a:schemeClr val="tx1"/>
                </a:solidFill>
                <a:effectLst/>
                <a:uLnTx/>
                <a:uFillTx/>
                <a:latin typeface="+mn-lt"/>
                <a:ea typeface="+mn-ea"/>
                <a:cs typeface="+mn-cs"/>
              </a:rPr>
              <a:t>37: 2 student to teacher ratio </a:t>
            </a:r>
          </a:p>
          <a:p>
            <a:pPr marL="640080" marR="0" lvl="1" indent="-246888" algn="l" defTabSz="914400" rtl="0" eaLnBrk="1" fontAlgn="auto" latinLnBrk="0" hangingPunct="1">
              <a:lnSpc>
                <a:spcPct val="100000"/>
              </a:lnSpc>
              <a:spcBef>
                <a:spcPct val="20000"/>
              </a:spcBef>
              <a:spcAft>
                <a:spcPts val="0"/>
              </a:spcAft>
              <a:buClr>
                <a:schemeClr val="accent1"/>
              </a:buClr>
              <a:buSzPct val="85000"/>
              <a:buFont typeface="Wingdings 2"/>
              <a:buChar char=""/>
              <a:tabLst/>
              <a:defRPr/>
            </a:pPr>
            <a:r>
              <a:rPr kumimoji="0" lang="en-US" sz="2400" b="0" i="0" u="none" strike="noStrike" kern="1200" cap="none" spc="0" normalizeH="0" baseline="0" noProof="0" dirty="0" smtClean="0">
                <a:ln>
                  <a:noFill/>
                </a:ln>
                <a:solidFill>
                  <a:schemeClr val="tx1"/>
                </a:solidFill>
                <a:effectLst/>
                <a:uLnTx/>
                <a:uFillTx/>
                <a:latin typeface="+mn-lt"/>
                <a:ea typeface="+mn-ea"/>
                <a:cs typeface="+mn-cs"/>
              </a:rPr>
              <a:t>Need-based behavior plan with input from parent and student; more than 80% of the day in general education</a:t>
            </a:r>
            <a:endParaRPr kumimoji="0" lang="en-US" sz="2400" b="0" i="0" u="none" strike="noStrike" kern="1200" cap="none" spc="0" normalizeH="0" baseline="0" noProof="0" dirty="0">
              <a:ln>
                <a:noFill/>
              </a:ln>
              <a:solidFill>
                <a:schemeClr val="tx1"/>
              </a:solidFill>
              <a:effectLst/>
              <a:uLnTx/>
              <a:uFillTx/>
              <a:latin typeface="+mn-lt"/>
              <a:ea typeface="+mn-ea"/>
              <a:cs typeface="+mn-cs"/>
            </a:endParaRPr>
          </a:p>
        </p:txBody>
      </p:sp>
      <p:pic>
        <p:nvPicPr>
          <p:cNvPr id="2050" name="Picture 2" descr="C:\Documents and Settings\Me\Local Settings\Temporary Internet Files\Content.IE5\J9MJ2SPH\MC900299133[1].wmf"/>
          <p:cNvPicPr>
            <a:picLocks noChangeAspect="1" noChangeArrowheads="1"/>
          </p:cNvPicPr>
          <p:nvPr/>
        </p:nvPicPr>
        <p:blipFill>
          <a:blip r:embed="rId2" cstate="print"/>
          <a:srcRect/>
          <a:stretch>
            <a:fillRect/>
          </a:stretch>
        </p:blipFill>
        <p:spPr bwMode="auto">
          <a:xfrm>
            <a:off x="1066800" y="457200"/>
            <a:ext cx="968170" cy="1362456"/>
          </a:xfrm>
          <a:prstGeom prst="rect">
            <a:avLst/>
          </a:prstGeom>
          <a:noFill/>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810000"/>
            <a:ext cx="8229600" cy="990600"/>
          </a:xfrm>
          <a:ln>
            <a:noFill/>
          </a:ln>
        </p:spPr>
        <p:txBody>
          <a:bodyPr>
            <a:normAutofit/>
          </a:bodyPr>
          <a:lstStyle/>
          <a:p>
            <a:pPr algn="ctr"/>
            <a:r>
              <a:rPr lang="en-US" sz="4400" dirty="0" smtClean="0">
                <a:solidFill>
                  <a:schemeClr val="tx1"/>
                </a:solidFill>
                <a:latin typeface="+mn-lt"/>
                <a:ea typeface="+mn-ea"/>
                <a:cs typeface="+mn-cs"/>
              </a:rPr>
              <a:t>“Every Child, Every Day”</a:t>
            </a:r>
          </a:p>
        </p:txBody>
      </p:sp>
      <p:sp>
        <p:nvSpPr>
          <p:cNvPr id="3" name="Content Placeholder 2"/>
          <p:cNvSpPr>
            <a:spLocks noGrp="1"/>
          </p:cNvSpPr>
          <p:nvPr>
            <p:ph idx="1"/>
          </p:nvPr>
        </p:nvSpPr>
        <p:spPr>
          <a:xfrm>
            <a:off x="1219200" y="1676400"/>
            <a:ext cx="8229600" cy="2209800"/>
          </a:xfrm>
          <a:ln>
            <a:noFill/>
          </a:ln>
        </p:spPr>
        <p:txBody>
          <a:bodyPr/>
          <a:lstStyle/>
          <a:p>
            <a:pPr algn="ctr">
              <a:buNone/>
            </a:pPr>
            <a:r>
              <a:rPr lang="en-US" sz="4400" dirty="0" smtClean="0"/>
              <a:t>“Every student prepared for a world yet to be imagined”.</a:t>
            </a:r>
            <a:endParaRPr lang="en-US" sz="4400" dirty="0"/>
          </a:p>
        </p:txBody>
      </p:sp>
      <p:pic>
        <p:nvPicPr>
          <p:cNvPr id="10241" name="Picture 1" descr="C:\Documents and Settings\rubiodm\Desktop\GlobeLogo.PNG"/>
          <p:cNvPicPr>
            <a:picLocks noChangeAspect="1" noChangeArrowheads="1"/>
          </p:cNvPicPr>
          <p:nvPr/>
        </p:nvPicPr>
        <p:blipFill>
          <a:blip r:embed="rId2" cstate="print"/>
          <a:srcRect/>
          <a:stretch>
            <a:fillRect/>
          </a:stretch>
        </p:blipFill>
        <p:spPr bwMode="auto">
          <a:xfrm>
            <a:off x="228600" y="228600"/>
            <a:ext cx="1905000" cy="1931458"/>
          </a:xfrm>
          <a:prstGeom prst="rect">
            <a:avLst/>
          </a:prstGeom>
          <a:noFill/>
        </p:spPr>
      </p:pic>
      <p:pic>
        <p:nvPicPr>
          <p:cNvPr id="10243" name="Picture 3" descr="http://www.d11.org/mcauliffe/images/Black%20Comet%202.jpg"/>
          <p:cNvPicPr>
            <a:picLocks noChangeAspect="1" noChangeArrowheads="1"/>
          </p:cNvPicPr>
          <p:nvPr/>
        </p:nvPicPr>
        <p:blipFill>
          <a:blip r:embed="rId3" cstate="print"/>
          <a:srcRect/>
          <a:stretch>
            <a:fillRect/>
          </a:stretch>
        </p:blipFill>
        <p:spPr bwMode="auto">
          <a:xfrm>
            <a:off x="4572000" y="5029200"/>
            <a:ext cx="4343400" cy="843811"/>
          </a:xfrm>
          <a:prstGeom prst="rect">
            <a:avLst/>
          </a:prstGeom>
          <a:noFill/>
        </p:spPr>
      </p:pic>
      <p:sp>
        <p:nvSpPr>
          <p:cNvPr id="6" name="Date Placeholder 5"/>
          <p:cNvSpPr>
            <a:spLocks noGrp="1"/>
          </p:cNvSpPr>
          <p:nvPr>
            <p:ph type="dt" sz="half" idx="10"/>
          </p:nvPr>
        </p:nvSpPr>
        <p:spPr/>
        <p:txBody>
          <a:bodyPr/>
          <a:lstStyle/>
          <a:p>
            <a:fld id="{24AD6006-ED61-4B5E-960D-07DCFE074459}" type="datetime1">
              <a:rPr lang="en-US" smtClean="0"/>
              <a:pPr/>
              <a:t>2/10/2011</a:t>
            </a:fld>
            <a:endParaRPr lang="en-US"/>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42200CEF-A1D5-4948-A4F4-9E0D3879D589}" type="datetime1">
              <a:rPr lang="en-US" smtClean="0"/>
              <a:pPr/>
              <a:t>2/10/2011</a:t>
            </a:fld>
            <a:endParaRPr lang="en-US"/>
          </a:p>
        </p:txBody>
      </p:sp>
      <p:sp>
        <p:nvSpPr>
          <p:cNvPr id="2" name="Title 1"/>
          <p:cNvSpPr>
            <a:spLocks noGrp="1"/>
          </p:cNvSpPr>
          <p:nvPr>
            <p:ph type="title" idx="4294967295"/>
          </p:nvPr>
        </p:nvSpPr>
        <p:spPr>
          <a:xfrm>
            <a:off x="457200" y="685800"/>
            <a:ext cx="8229600" cy="1143000"/>
          </a:xfrm>
        </p:spPr>
        <p:txBody>
          <a:bodyPr/>
          <a:lstStyle/>
          <a:p>
            <a:pPr algn="ctr"/>
            <a:r>
              <a:rPr lang="en-US" dirty="0" smtClean="0"/>
              <a:t>Strategies that Worked</a:t>
            </a:r>
            <a:endParaRPr lang="en-US" dirty="0"/>
          </a:p>
        </p:txBody>
      </p:sp>
      <p:sp>
        <p:nvSpPr>
          <p:cNvPr id="3" name="Content Placeholder 2"/>
          <p:cNvSpPr>
            <a:spLocks noGrp="1"/>
          </p:cNvSpPr>
          <p:nvPr>
            <p:ph sz="quarter" idx="4294967295"/>
          </p:nvPr>
        </p:nvSpPr>
        <p:spPr>
          <a:xfrm>
            <a:off x="0" y="2514600"/>
            <a:ext cx="4040188" cy="3846513"/>
          </a:xfrm>
        </p:spPr>
        <p:txBody>
          <a:bodyPr/>
          <a:lstStyle/>
          <a:p>
            <a:pPr lvl="1">
              <a:buNone/>
            </a:pPr>
            <a:endParaRPr lang="en-US" dirty="0" smtClean="0"/>
          </a:p>
          <a:p>
            <a:pPr lvl="1">
              <a:buNone/>
            </a:pPr>
            <a:endParaRPr lang="en-US" dirty="0" smtClean="0"/>
          </a:p>
          <a:p>
            <a:pPr lvl="1">
              <a:buNone/>
            </a:pPr>
            <a:endParaRPr lang="en-US" dirty="0" smtClean="0"/>
          </a:p>
          <a:p>
            <a:pPr lvl="1">
              <a:buNone/>
            </a:pPr>
            <a:endParaRPr lang="en-US" dirty="0" smtClean="0"/>
          </a:p>
          <a:p>
            <a:pPr lvl="1">
              <a:buNone/>
            </a:pPr>
            <a:endParaRPr lang="en-US" dirty="0" smtClean="0"/>
          </a:p>
        </p:txBody>
      </p:sp>
      <p:sp>
        <p:nvSpPr>
          <p:cNvPr id="9" name="TextBox 8"/>
          <p:cNvSpPr txBox="1"/>
          <p:nvPr/>
        </p:nvSpPr>
        <p:spPr>
          <a:xfrm>
            <a:off x="228600" y="2209800"/>
            <a:ext cx="8305800" cy="3785652"/>
          </a:xfrm>
          <a:prstGeom prst="rect">
            <a:avLst/>
          </a:prstGeom>
          <a:noFill/>
        </p:spPr>
        <p:txBody>
          <a:bodyPr wrap="square" rtlCol="0">
            <a:spAutoFit/>
          </a:bodyPr>
          <a:lstStyle/>
          <a:p>
            <a:pPr>
              <a:buFont typeface="Arial" charset="0"/>
              <a:buChar char="•"/>
            </a:pPr>
            <a:r>
              <a:rPr lang="en-US" sz="2400" dirty="0" smtClean="0"/>
              <a:t>  Constant parent communication and input</a:t>
            </a:r>
          </a:p>
          <a:p>
            <a:pPr>
              <a:buFont typeface="Arial" charset="0"/>
              <a:buChar char="•"/>
            </a:pPr>
            <a:r>
              <a:rPr lang="en-US" sz="2400" dirty="0" smtClean="0"/>
              <a:t>  Daily briefing and student input</a:t>
            </a:r>
          </a:p>
          <a:p>
            <a:pPr lvl="1">
              <a:buFont typeface="Arial" charset="0"/>
              <a:buChar char="•"/>
            </a:pPr>
            <a:r>
              <a:rPr lang="en-US" sz="2400" dirty="0" smtClean="0"/>
              <a:t> options</a:t>
            </a:r>
          </a:p>
          <a:p>
            <a:pPr lvl="1">
              <a:buFont typeface="Arial" charset="0"/>
              <a:buChar char="•"/>
            </a:pPr>
            <a:r>
              <a:rPr lang="en-US" sz="2400" dirty="0" smtClean="0"/>
              <a:t> “</a:t>
            </a:r>
            <a:r>
              <a:rPr lang="en-US" sz="2400" dirty="0" err="1" smtClean="0"/>
              <a:t>Wanna</a:t>
            </a:r>
            <a:r>
              <a:rPr lang="en-US" sz="2400" dirty="0" smtClean="0"/>
              <a:t> bet?”</a:t>
            </a:r>
          </a:p>
          <a:p>
            <a:pPr lvl="1">
              <a:buFont typeface="Arial" charset="0"/>
              <a:buChar char="•"/>
            </a:pPr>
            <a:r>
              <a:rPr lang="en-US" sz="2400" dirty="0" smtClean="0"/>
              <a:t> scenarios</a:t>
            </a:r>
          </a:p>
          <a:p>
            <a:pPr>
              <a:buFont typeface="Arial" charset="0"/>
              <a:buChar char="•"/>
            </a:pPr>
            <a:r>
              <a:rPr lang="en-US" sz="2400" dirty="0" smtClean="0"/>
              <a:t>  Love and Logic</a:t>
            </a:r>
          </a:p>
          <a:p>
            <a:pPr>
              <a:buFont typeface="Arial" charset="0"/>
              <a:buChar char="•"/>
            </a:pPr>
            <a:r>
              <a:rPr lang="en-US" sz="2400" dirty="0" smtClean="0"/>
              <a:t>  High expectations </a:t>
            </a:r>
          </a:p>
          <a:p>
            <a:pPr>
              <a:buFont typeface="Arial" charset="0"/>
              <a:buChar char="•"/>
            </a:pPr>
            <a:r>
              <a:rPr lang="en-US" sz="2400" dirty="0" smtClean="0"/>
              <a:t>  Consistency</a:t>
            </a:r>
          </a:p>
          <a:p>
            <a:pPr>
              <a:buFont typeface="Arial" charset="0"/>
              <a:buChar char="•"/>
            </a:pPr>
            <a:r>
              <a:rPr lang="en-US" sz="2400" dirty="0" smtClean="0"/>
              <a:t>  Having a plan to plug the holes</a:t>
            </a:r>
          </a:p>
          <a:p>
            <a:pPr>
              <a:buFont typeface="Arial" charset="0"/>
              <a:buChar char="•"/>
            </a:pPr>
            <a:r>
              <a:rPr lang="en-US" sz="2400" dirty="0" smtClean="0"/>
              <a:t>  Prove it!</a:t>
            </a:r>
          </a:p>
        </p:txBody>
      </p:sp>
      <p:pic>
        <p:nvPicPr>
          <p:cNvPr id="6" name="Picture 5" descr="DSC03771.JPG"/>
          <p:cNvPicPr>
            <a:picLocks noChangeAspect="1"/>
          </p:cNvPicPr>
          <p:nvPr/>
        </p:nvPicPr>
        <p:blipFill>
          <a:blip r:embed="rId2" cstate="print"/>
          <a:stretch>
            <a:fillRect/>
          </a:stretch>
        </p:blipFill>
        <p:spPr>
          <a:xfrm>
            <a:off x="5105400" y="3048000"/>
            <a:ext cx="3507600" cy="2630700"/>
          </a:xfrm>
          <a:prstGeom prst="rect">
            <a:avLst/>
          </a:prstGeom>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81000"/>
            <a:ext cx="8229600" cy="1143000"/>
          </a:xfrm>
        </p:spPr>
        <p:txBody>
          <a:bodyPr/>
          <a:lstStyle/>
          <a:p>
            <a:r>
              <a:rPr lang="en-US" dirty="0" smtClean="0"/>
              <a:t>The Big Ideas</a:t>
            </a:r>
            <a:endParaRPr lang="en-US" dirty="0"/>
          </a:p>
        </p:txBody>
      </p:sp>
      <p:sp>
        <p:nvSpPr>
          <p:cNvPr id="3" name="Content Placeholder 2"/>
          <p:cNvSpPr>
            <a:spLocks noGrp="1"/>
          </p:cNvSpPr>
          <p:nvPr>
            <p:ph idx="1"/>
          </p:nvPr>
        </p:nvSpPr>
        <p:spPr>
          <a:xfrm>
            <a:off x="457200" y="1524000"/>
            <a:ext cx="8229600" cy="4953000"/>
          </a:xfrm>
          <a:solidFill>
            <a:schemeClr val="bg1"/>
          </a:solidFill>
        </p:spPr>
        <p:txBody>
          <a:bodyPr>
            <a:normAutofit lnSpcReduction="10000"/>
          </a:bodyPr>
          <a:lstStyle/>
          <a:p>
            <a:pPr lvl="1">
              <a:buNone/>
            </a:pPr>
            <a:endParaRPr lang="en-US" dirty="0" smtClean="0"/>
          </a:p>
          <a:p>
            <a:pPr lvl="1">
              <a:buFont typeface="Arial" charset="0"/>
              <a:buChar char="•"/>
            </a:pPr>
            <a:r>
              <a:rPr lang="en-US" dirty="0" smtClean="0"/>
              <a:t>Collaborators vs. Providers</a:t>
            </a:r>
          </a:p>
          <a:p>
            <a:pPr lvl="1">
              <a:buFont typeface="Arial" charset="0"/>
              <a:buChar char="•"/>
            </a:pPr>
            <a:r>
              <a:rPr lang="en-US" dirty="0" smtClean="0"/>
              <a:t>The relationship between engagement and behavior</a:t>
            </a:r>
          </a:p>
          <a:p>
            <a:pPr lvl="1">
              <a:buFont typeface="Arial" charset="0"/>
              <a:buChar char="•"/>
            </a:pPr>
            <a:r>
              <a:rPr lang="en-US" dirty="0" smtClean="0"/>
              <a:t>Preparing for the real world…</a:t>
            </a:r>
          </a:p>
          <a:p>
            <a:pPr lvl="1">
              <a:buNone/>
            </a:pPr>
            <a:endParaRPr lang="en-US" dirty="0" smtClean="0"/>
          </a:p>
          <a:p>
            <a:pPr lvl="1">
              <a:buNone/>
            </a:pPr>
            <a:endParaRPr lang="en-US" dirty="0" smtClean="0"/>
          </a:p>
          <a:p>
            <a:pPr lvl="1">
              <a:buNone/>
            </a:pPr>
            <a:r>
              <a:rPr lang="en-US" dirty="0" smtClean="0">
                <a:hlinkClick r:id="rId2"/>
              </a:rPr>
              <a:t>Food for Thought</a:t>
            </a:r>
            <a:endParaRPr lang="en-US" dirty="0" smtClean="0"/>
          </a:p>
          <a:p>
            <a:pPr lvl="1">
              <a:buNone/>
            </a:pPr>
            <a:endParaRPr lang="en-US" dirty="0" smtClean="0"/>
          </a:p>
          <a:p>
            <a:pPr lvl="1">
              <a:buNone/>
            </a:pPr>
            <a:endParaRPr lang="en-US" dirty="0" smtClean="0"/>
          </a:p>
          <a:p>
            <a:pPr lvl="1">
              <a:buNone/>
            </a:pPr>
            <a:endParaRPr lang="en-US" dirty="0" smtClean="0"/>
          </a:p>
          <a:p>
            <a:pPr lvl="1">
              <a:buFont typeface="Arial" charset="0"/>
              <a:buChar char="•"/>
            </a:pPr>
            <a:r>
              <a:rPr lang="en-US" dirty="0" smtClean="0"/>
              <a:t>What does this mean for </a:t>
            </a:r>
            <a:r>
              <a:rPr lang="en-US" dirty="0" smtClean="0"/>
              <a:t>our students </a:t>
            </a:r>
            <a:r>
              <a:rPr lang="en-US" dirty="0" smtClean="0"/>
              <a:t>with special needs?</a:t>
            </a:r>
          </a:p>
          <a:p>
            <a:pPr lvl="1">
              <a:buNone/>
            </a:pPr>
            <a:endParaRPr lang="en-US" dirty="0" smtClean="0"/>
          </a:p>
          <a:p>
            <a:pPr lvl="1">
              <a:buNone/>
            </a:pPr>
            <a:endParaRPr lang="en-US" dirty="0" smtClean="0"/>
          </a:p>
          <a:p>
            <a:pPr lvl="1">
              <a:buNone/>
            </a:pPr>
            <a:endParaRPr lang="en-US" dirty="0" smtClean="0"/>
          </a:p>
        </p:txBody>
      </p:sp>
      <p:sp>
        <p:nvSpPr>
          <p:cNvPr id="4" name="Date Placeholder 3"/>
          <p:cNvSpPr>
            <a:spLocks noGrp="1"/>
          </p:cNvSpPr>
          <p:nvPr>
            <p:ph type="dt" sz="half" idx="10"/>
          </p:nvPr>
        </p:nvSpPr>
        <p:spPr/>
        <p:txBody>
          <a:bodyPr/>
          <a:lstStyle/>
          <a:p>
            <a:fld id="{42200CEF-A1D5-4948-A4F4-9E0D3879D589}" type="datetime1">
              <a:rPr lang="en-US" smtClean="0"/>
              <a:pPr/>
              <a:t>2/10/2011</a:t>
            </a:fld>
            <a:endParaRPr lang="en-US"/>
          </a:p>
        </p:txBody>
      </p:sp>
      <p:pic>
        <p:nvPicPr>
          <p:cNvPr id="5" name="Picture 4" descr="DSC00317.JPG"/>
          <p:cNvPicPr>
            <a:picLocks noChangeAspect="1"/>
          </p:cNvPicPr>
          <p:nvPr/>
        </p:nvPicPr>
        <p:blipFill>
          <a:blip r:embed="rId3" cstate="print"/>
          <a:stretch>
            <a:fillRect/>
          </a:stretch>
        </p:blipFill>
        <p:spPr>
          <a:xfrm>
            <a:off x="5181600" y="2895600"/>
            <a:ext cx="3276600" cy="2443300"/>
          </a:xfrm>
          <a:prstGeom prst="rect">
            <a:avLst/>
          </a:prstGeom>
        </p:spPr>
      </p:pic>
      <p:pic>
        <p:nvPicPr>
          <p:cNvPr id="1026" name="Picture 2" descr="C:\Documents and Settings\Me\Local Settings\Temporary Internet Files\Content.IE5\J9MJ2SPH\MC900441880[1].wmf"/>
          <p:cNvPicPr>
            <a:picLocks noChangeAspect="1" noChangeArrowheads="1"/>
          </p:cNvPicPr>
          <p:nvPr/>
        </p:nvPicPr>
        <p:blipFill>
          <a:blip r:embed="rId4" cstate="print"/>
          <a:srcRect/>
          <a:stretch>
            <a:fillRect/>
          </a:stretch>
        </p:blipFill>
        <p:spPr bwMode="auto">
          <a:xfrm>
            <a:off x="6553200" y="381000"/>
            <a:ext cx="1431925" cy="1996878"/>
          </a:xfrm>
          <a:prstGeom prst="rect">
            <a:avLst/>
          </a:prstGeom>
          <a:noFill/>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a:xfrm>
            <a:off x="762000" y="457200"/>
            <a:ext cx="7851648" cy="2438400"/>
          </a:xfrm>
        </p:spPr>
        <p:txBody>
          <a:bodyPr>
            <a:normAutofit fontScale="90000"/>
          </a:bodyPr>
          <a:lstStyle/>
          <a:p>
            <a:pPr algn="ctr"/>
            <a:r>
              <a:rPr lang="en-US" dirty="0" smtClean="0">
                <a:solidFill>
                  <a:schemeClr val="tx1"/>
                </a:solidFill>
              </a:rPr>
              <a:t>Student with Significant Differences</a:t>
            </a:r>
            <a:r>
              <a:rPr lang="en-US" dirty="0" smtClean="0"/>
              <a:t/>
            </a:r>
            <a:br>
              <a:rPr lang="en-US" dirty="0" smtClean="0"/>
            </a:br>
            <a:endParaRPr lang="en-US" dirty="0"/>
          </a:p>
        </p:txBody>
      </p:sp>
      <p:grpSp>
        <p:nvGrpSpPr>
          <p:cNvPr id="15" name="Group 14"/>
          <p:cNvGrpSpPr/>
          <p:nvPr/>
        </p:nvGrpSpPr>
        <p:grpSpPr>
          <a:xfrm>
            <a:off x="609600" y="1727110"/>
            <a:ext cx="8054286" cy="3835490"/>
            <a:chOff x="651391" y="2560547"/>
            <a:chExt cx="8054286" cy="3835490"/>
          </a:xfrm>
        </p:grpSpPr>
        <p:pic>
          <p:nvPicPr>
            <p:cNvPr id="37891" name="Picture 3"/>
            <p:cNvPicPr>
              <a:picLocks noChangeAspect="1" noChangeArrowheads="1"/>
            </p:cNvPicPr>
            <p:nvPr/>
          </p:nvPicPr>
          <p:blipFill>
            <a:blip r:embed="rId3" cstate="print"/>
            <a:srcRect/>
            <a:stretch>
              <a:fillRect/>
            </a:stretch>
          </p:blipFill>
          <p:spPr bwMode="auto">
            <a:xfrm rot="624062">
              <a:off x="6276802" y="2560547"/>
              <a:ext cx="2428875" cy="2544392"/>
            </a:xfrm>
            <a:prstGeom prst="rect">
              <a:avLst/>
            </a:prstGeom>
            <a:noFill/>
            <a:ln w="9525">
              <a:noFill/>
              <a:miter lim="800000"/>
              <a:headEnd/>
              <a:tailEnd/>
            </a:ln>
          </p:spPr>
        </p:pic>
        <p:pic>
          <p:nvPicPr>
            <p:cNvPr id="10" name="Picture 2"/>
            <p:cNvPicPr>
              <a:picLocks noChangeAspect="1" noChangeArrowheads="1"/>
            </p:cNvPicPr>
            <p:nvPr/>
          </p:nvPicPr>
          <p:blipFill>
            <a:blip r:embed="rId4" cstate="print"/>
            <a:srcRect/>
            <a:stretch>
              <a:fillRect/>
            </a:stretch>
          </p:blipFill>
          <p:spPr bwMode="auto">
            <a:xfrm rot="20978034">
              <a:off x="651391" y="2695777"/>
              <a:ext cx="2227900" cy="2360514"/>
            </a:xfrm>
            <a:prstGeom prst="rect">
              <a:avLst/>
            </a:prstGeom>
            <a:noFill/>
            <a:ln w="9525">
              <a:noFill/>
              <a:miter lim="800000"/>
              <a:headEnd/>
              <a:tailEnd/>
            </a:ln>
          </p:spPr>
        </p:pic>
        <p:pic>
          <p:nvPicPr>
            <p:cNvPr id="37893" name="Picture 5"/>
            <p:cNvPicPr>
              <a:picLocks noChangeAspect="1" noChangeArrowheads="1"/>
            </p:cNvPicPr>
            <p:nvPr/>
          </p:nvPicPr>
          <p:blipFill>
            <a:blip r:embed="rId5" cstate="print"/>
            <a:srcRect/>
            <a:stretch>
              <a:fillRect/>
            </a:stretch>
          </p:blipFill>
          <p:spPr bwMode="auto">
            <a:xfrm>
              <a:off x="2830513" y="3886200"/>
              <a:ext cx="3341687" cy="2509837"/>
            </a:xfrm>
            <a:prstGeom prst="rect">
              <a:avLst/>
            </a:prstGeom>
            <a:noFill/>
            <a:ln w="9525">
              <a:solidFill>
                <a:schemeClr val="tx1"/>
              </a:solidFill>
              <a:miter lim="800000"/>
              <a:headEnd/>
              <a:tailEnd/>
            </a:ln>
          </p:spPr>
        </p:pic>
      </p:grpSp>
      <p:sp>
        <p:nvSpPr>
          <p:cNvPr id="17" name="TextBox 16"/>
          <p:cNvSpPr txBox="1"/>
          <p:nvPr/>
        </p:nvSpPr>
        <p:spPr>
          <a:xfrm>
            <a:off x="2286000" y="5691426"/>
            <a:ext cx="4572000" cy="861774"/>
          </a:xfrm>
          <a:prstGeom prst="rect">
            <a:avLst/>
          </a:prstGeom>
          <a:noFill/>
        </p:spPr>
        <p:txBody>
          <a:bodyPr wrap="square" rtlCol="0">
            <a:spAutoFit/>
          </a:bodyPr>
          <a:lstStyle/>
          <a:p>
            <a:pPr algn="ctr"/>
            <a:r>
              <a:rPr lang="en-US" sz="5000" b="1" dirty="0" smtClean="0">
                <a:effectLst>
                  <a:outerShdw blurRad="38100" dist="25400" dir="5400000" algn="tl" rotWithShape="0">
                    <a:srgbClr val="000000">
                      <a:alpha val="43000"/>
                    </a:srgbClr>
                  </a:outerShdw>
                </a:effectLst>
                <a:latin typeface="+mj-lt"/>
                <a:ea typeface="+mj-ea"/>
                <a:cs typeface="+mj-cs"/>
              </a:rPr>
              <a:t>Alex</a:t>
            </a:r>
          </a:p>
        </p:txBody>
      </p:sp>
      <p:sp>
        <p:nvSpPr>
          <p:cNvPr id="18" name="Date Placeholder 17"/>
          <p:cNvSpPr>
            <a:spLocks noGrp="1"/>
          </p:cNvSpPr>
          <p:nvPr>
            <p:ph type="dt" sz="half" idx="10"/>
          </p:nvPr>
        </p:nvSpPr>
        <p:spPr/>
        <p:txBody>
          <a:bodyPr/>
          <a:lstStyle/>
          <a:p>
            <a:fld id="{515F674D-4C7F-49A0-8447-C067171387A9}" type="datetime1">
              <a:rPr lang="en-US" smtClean="0"/>
              <a:pPr/>
              <a:t>2/10/2011</a:t>
            </a:fld>
            <a:endParaRPr lang="en-US"/>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667512"/>
            <a:ext cx="8229600" cy="1389888"/>
          </a:xfrm>
        </p:spPr>
        <p:txBody>
          <a:bodyPr>
            <a:normAutofit fontScale="90000"/>
          </a:bodyPr>
          <a:lstStyle/>
          <a:p>
            <a:pPr algn="ctr"/>
            <a:r>
              <a:rPr lang="en-US" dirty="0" smtClean="0"/>
              <a:t>Communication, Communication, Communication…</a:t>
            </a:r>
            <a:endParaRPr lang="en-US" dirty="0"/>
          </a:p>
        </p:txBody>
      </p:sp>
      <p:sp>
        <p:nvSpPr>
          <p:cNvPr id="3" name="Content Placeholder 2"/>
          <p:cNvSpPr>
            <a:spLocks noGrp="1"/>
          </p:cNvSpPr>
          <p:nvPr>
            <p:ph idx="1"/>
          </p:nvPr>
        </p:nvSpPr>
        <p:spPr/>
        <p:txBody>
          <a:bodyPr/>
          <a:lstStyle/>
          <a:p>
            <a:endParaRPr lang="en-US" dirty="0" smtClean="0"/>
          </a:p>
          <a:p>
            <a:r>
              <a:rPr lang="en-US" dirty="0" smtClean="0"/>
              <a:t>What worked for me</a:t>
            </a:r>
          </a:p>
          <a:p>
            <a:pPr lvl="1"/>
            <a:r>
              <a:rPr lang="en-US" dirty="0" smtClean="0"/>
              <a:t>IEP at a Glance</a:t>
            </a:r>
          </a:p>
          <a:p>
            <a:pPr lvl="1"/>
            <a:r>
              <a:rPr lang="en-US" dirty="0" smtClean="0"/>
              <a:t>Daily communication with</a:t>
            </a:r>
          </a:p>
          <a:p>
            <a:pPr lvl="2">
              <a:buNone/>
            </a:pPr>
            <a:r>
              <a:rPr lang="en-US" sz="2400" dirty="0" smtClean="0"/>
              <a:t>Special Education team</a:t>
            </a:r>
          </a:p>
          <a:p>
            <a:pPr lvl="2"/>
            <a:r>
              <a:rPr lang="en-US" dirty="0" smtClean="0"/>
              <a:t>Certified staff</a:t>
            </a:r>
          </a:p>
          <a:p>
            <a:pPr lvl="2"/>
            <a:r>
              <a:rPr lang="en-US" dirty="0" smtClean="0"/>
              <a:t>Para-professionals</a:t>
            </a:r>
          </a:p>
          <a:p>
            <a:pPr lvl="2">
              <a:buNone/>
            </a:pPr>
            <a:endParaRPr lang="en-US" dirty="0" smtClean="0"/>
          </a:p>
          <a:p>
            <a:pPr lvl="1"/>
            <a:r>
              <a:rPr lang="en-US" dirty="0" smtClean="0"/>
              <a:t>Daily face-to-face with mom</a:t>
            </a:r>
          </a:p>
          <a:p>
            <a:pPr lvl="1"/>
            <a:endParaRPr lang="en-US" dirty="0"/>
          </a:p>
        </p:txBody>
      </p:sp>
      <p:pic>
        <p:nvPicPr>
          <p:cNvPr id="38914" name="Picture 2" descr="C:\Documents and Settings\rubiodm\Local Settings\Temporary Internet Files\Content.IE5\NT46FP0R\MC900442141[1].png"/>
          <p:cNvPicPr>
            <a:picLocks noChangeAspect="1" noChangeArrowheads="1"/>
          </p:cNvPicPr>
          <p:nvPr/>
        </p:nvPicPr>
        <p:blipFill>
          <a:blip r:embed="rId3" cstate="print"/>
          <a:srcRect/>
          <a:stretch>
            <a:fillRect/>
          </a:stretch>
        </p:blipFill>
        <p:spPr bwMode="auto">
          <a:xfrm>
            <a:off x="5715000" y="2514600"/>
            <a:ext cx="2819400" cy="2800350"/>
          </a:xfrm>
          <a:prstGeom prst="rect">
            <a:avLst/>
          </a:prstGeom>
          <a:noFill/>
        </p:spPr>
      </p:pic>
      <p:sp>
        <p:nvSpPr>
          <p:cNvPr id="5" name="Date Placeholder 4"/>
          <p:cNvSpPr>
            <a:spLocks noGrp="1"/>
          </p:cNvSpPr>
          <p:nvPr>
            <p:ph type="dt" sz="half" idx="10"/>
          </p:nvPr>
        </p:nvSpPr>
        <p:spPr/>
        <p:txBody>
          <a:bodyPr/>
          <a:lstStyle/>
          <a:p>
            <a:fld id="{0026C6BC-56D0-4551-8348-D6E62790FC41}" type="datetime1">
              <a:rPr lang="en-US" smtClean="0"/>
              <a:pPr/>
              <a:t>2/10/2011</a:t>
            </a:fld>
            <a:endParaRPr lang="en-US"/>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                   Strategies</a:t>
            </a:r>
            <a:endParaRPr lang="en-US" dirty="0"/>
          </a:p>
        </p:txBody>
      </p:sp>
      <p:sp>
        <p:nvSpPr>
          <p:cNvPr id="3" name="Content Placeholder 2"/>
          <p:cNvSpPr>
            <a:spLocks noGrp="1"/>
          </p:cNvSpPr>
          <p:nvPr>
            <p:ph idx="1"/>
          </p:nvPr>
        </p:nvSpPr>
        <p:spPr/>
        <p:txBody>
          <a:bodyPr/>
          <a:lstStyle/>
          <a:p>
            <a:r>
              <a:rPr lang="en-US" dirty="0" smtClean="0"/>
              <a:t>Before school started-</a:t>
            </a:r>
          </a:p>
          <a:p>
            <a:pPr lvl="1"/>
            <a:r>
              <a:rPr lang="en-US" dirty="0" smtClean="0"/>
              <a:t>Meeting with Alex</a:t>
            </a:r>
          </a:p>
          <a:p>
            <a:pPr lvl="1"/>
            <a:r>
              <a:rPr lang="en-US" dirty="0" smtClean="0"/>
              <a:t>Meeting with Mom</a:t>
            </a:r>
          </a:p>
          <a:p>
            <a:pPr lvl="1"/>
            <a:r>
              <a:rPr lang="en-US" dirty="0" smtClean="0"/>
              <a:t>Meeting with school staff </a:t>
            </a:r>
          </a:p>
          <a:p>
            <a:pPr lvl="1">
              <a:buNone/>
            </a:pPr>
            <a:endParaRPr lang="en-US" dirty="0" smtClean="0"/>
          </a:p>
          <a:p>
            <a:r>
              <a:rPr lang="en-US" dirty="0" smtClean="0"/>
              <a:t>First day of school-</a:t>
            </a:r>
          </a:p>
          <a:p>
            <a:pPr lvl="1"/>
            <a:r>
              <a:rPr lang="en-US" dirty="0" smtClean="0"/>
              <a:t>Class presentation from mom</a:t>
            </a:r>
          </a:p>
          <a:p>
            <a:pPr lvl="1">
              <a:buNone/>
            </a:pPr>
            <a:endParaRPr lang="en-US" dirty="0" smtClean="0"/>
          </a:p>
          <a:p>
            <a:pPr lvl="1">
              <a:buNone/>
            </a:pPr>
            <a:endParaRPr lang="en-US" dirty="0" smtClean="0"/>
          </a:p>
          <a:p>
            <a:pPr lvl="1">
              <a:buNone/>
            </a:pPr>
            <a:endParaRPr lang="en-US" dirty="0" smtClean="0"/>
          </a:p>
          <a:p>
            <a:pPr lvl="1">
              <a:buNone/>
            </a:pPr>
            <a:endParaRPr lang="en-US" dirty="0" smtClean="0"/>
          </a:p>
          <a:p>
            <a:pPr lvl="1">
              <a:buNone/>
            </a:pPr>
            <a:endParaRPr lang="en-US" dirty="0" smtClean="0"/>
          </a:p>
        </p:txBody>
      </p:sp>
      <p:sp>
        <p:nvSpPr>
          <p:cNvPr id="4" name="Date Placeholder 3"/>
          <p:cNvSpPr>
            <a:spLocks noGrp="1"/>
          </p:cNvSpPr>
          <p:nvPr>
            <p:ph type="dt" sz="half" idx="10"/>
          </p:nvPr>
        </p:nvSpPr>
        <p:spPr/>
        <p:txBody>
          <a:bodyPr/>
          <a:lstStyle/>
          <a:p>
            <a:fld id="{42200CEF-A1D5-4948-A4F4-9E0D3879D589}" type="datetime1">
              <a:rPr lang="en-US" smtClean="0"/>
              <a:pPr/>
              <a:t>2/10/2011</a:t>
            </a:fld>
            <a:endParaRPr lang="en-US"/>
          </a:p>
        </p:txBody>
      </p:sp>
      <p:pic>
        <p:nvPicPr>
          <p:cNvPr id="3074" name="Picture 2" descr="C:\Documents and Settings\hawksl\Local Settings\Temporary Internet Files\Content.IE5\3ABHDIBG\MC900078625[1].wmf"/>
          <p:cNvPicPr>
            <a:picLocks noChangeAspect="1" noChangeArrowheads="1"/>
          </p:cNvPicPr>
          <p:nvPr/>
        </p:nvPicPr>
        <p:blipFill>
          <a:blip r:embed="rId2" cstate="print"/>
          <a:srcRect/>
          <a:stretch>
            <a:fillRect/>
          </a:stretch>
        </p:blipFill>
        <p:spPr bwMode="auto">
          <a:xfrm>
            <a:off x="6248400" y="1524000"/>
            <a:ext cx="1296063" cy="3934305"/>
          </a:xfrm>
          <a:prstGeom prst="rect">
            <a:avLst/>
          </a:prstGeom>
          <a:noFill/>
        </p:spPr>
      </p:pic>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Strategies Continued</a:t>
            </a:r>
            <a:endParaRPr lang="en-US" dirty="0"/>
          </a:p>
        </p:txBody>
      </p:sp>
      <p:sp>
        <p:nvSpPr>
          <p:cNvPr id="3" name="Content Placeholder 2"/>
          <p:cNvSpPr>
            <a:spLocks noGrp="1"/>
          </p:cNvSpPr>
          <p:nvPr>
            <p:ph idx="1"/>
          </p:nvPr>
        </p:nvSpPr>
        <p:spPr>
          <a:xfrm>
            <a:off x="457200" y="1935480"/>
            <a:ext cx="8229600" cy="1036320"/>
          </a:xfrm>
        </p:spPr>
        <p:txBody>
          <a:bodyPr/>
          <a:lstStyle/>
          <a:p>
            <a:r>
              <a:rPr lang="en-US" dirty="0" smtClean="0"/>
              <a:t>Modification of grade level assignments</a:t>
            </a:r>
          </a:p>
          <a:p>
            <a:r>
              <a:rPr lang="en-US" dirty="0" smtClean="0"/>
              <a:t>Working with buddies</a:t>
            </a:r>
            <a:endParaRPr lang="en-US" dirty="0"/>
          </a:p>
        </p:txBody>
      </p:sp>
      <p:sp>
        <p:nvSpPr>
          <p:cNvPr id="4" name="Date Placeholder 3"/>
          <p:cNvSpPr>
            <a:spLocks noGrp="1"/>
          </p:cNvSpPr>
          <p:nvPr>
            <p:ph type="dt" sz="half" idx="10"/>
          </p:nvPr>
        </p:nvSpPr>
        <p:spPr/>
        <p:txBody>
          <a:bodyPr/>
          <a:lstStyle/>
          <a:p>
            <a:fld id="{78E3B335-A70C-44C8-9192-5D24AFF175F3}" type="datetime1">
              <a:rPr lang="en-US" smtClean="0"/>
              <a:pPr/>
              <a:t>2/10/2011</a:t>
            </a:fld>
            <a:endParaRPr lang="en-US"/>
          </a:p>
        </p:txBody>
      </p:sp>
      <p:pic>
        <p:nvPicPr>
          <p:cNvPr id="2052" name="Picture 4"/>
          <p:cNvPicPr>
            <a:picLocks noChangeAspect="1" noChangeArrowheads="1"/>
          </p:cNvPicPr>
          <p:nvPr/>
        </p:nvPicPr>
        <p:blipFill>
          <a:blip r:embed="rId3" cstate="print"/>
          <a:srcRect/>
          <a:stretch>
            <a:fillRect/>
          </a:stretch>
        </p:blipFill>
        <p:spPr bwMode="auto">
          <a:xfrm>
            <a:off x="1447800" y="2971800"/>
            <a:ext cx="5943600" cy="35814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609600"/>
            <a:ext cx="8229600" cy="1237488"/>
          </a:xfrm>
        </p:spPr>
        <p:txBody>
          <a:bodyPr>
            <a:normAutofit fontScale="90000"/>
          </a:bodyPr>
          <a:lstStyle/>
          <a:p>
            <a:pPr algn="ctr"/>
            <a:r>
              <a:rPr lang="en-US" dirty="0" smtClean="0"/>
              <a:t>Ah ha, What is Inclusion Really About?</a:t>
            </a:r>
            <a:endParaRPr lang="en-US" dirty="0"/>
          </a:p>
        </p:txBody>
      </p:sp>
      <p:sp>
        <p:nvSpPr>
          <p:cNvPr id="8" name="Date Placeholder 7"/>
          <p:cNvSpPr>
            <a:spLocks noGrp="1"/>
          </p:cNvSpPr>
          <p:nvPr>
            <p:ph type="dt" sz="half" idx="10"/>
          </p:nvPr>
        </p:nvSpPr>
        <p:spPr/>
        <p:txBody>
          <a:bodyPr/>
          <a:lstStyle/>
          <a:p>
            <a:fld id="{EA28C80D-0C52-467F-82AA-2E31A35C9636}" type="datetime1">
              <a:rPr lang="en-US" smtClean="0"/>
              <a:pPr/>
              <a:t>2/10/2011</a:t>
            </a:fld>
            <a:endParaRPr lang="en-US"/>
          </a:p>
        </p:txBody>
      </p:sp>
      <p:pic>
        <p:nvPicPr>
          <p:cNvPr id="1027" name="Picture 3"/>
          <p:cNvPicPr>
            <a:picLocks noGrp="1" noChangeAspect="1" noChangeArrowheads="1"/>
          </p:cNvPicPr>
          <p:nvPr>
            <p:ph idx="1"/>
          </p:nvPr>
        </p:nvPicPr>
        <p:blipFill>
          <a:blip r:embed="rId2" cstate="print"/>
          <a:srcRect/>
          <a:stretch>
            <a:fillRect/>
          </a:stretch>
        </p:blipFill>
        <p:spPr bwMode="auto">
          <a:xfrm rot="150167">
            <a:off x="90947" y="1765872"/>
            <a:ext cx="4190795" cy="4256940"/>
          </a:xfrm>
          <a:prstGeom prst="rect">
            <a:avLst/>
          </a:prstGeom>
          <a:noFill/>
          <a:ln w="9525">
            <a:noFill/>
            <a:miter lim="800000"/>
            <a:headEnd/>
            <a:tailEnd/>
          </a:ln>
        </p:spPr>
      </p:pic>
      <p:pic>
        <p:nvPicPr>
          <p:cNvPr id="1028" name="Picture 4"/>
          <p:cNvPicPr>
            <a:picLocks noChangeAspect="1" noChangeArrowheads="1"/>
          </p:cNvPicPr>
          <p:nvPr/>
        </p:nvPicPr>
        <p:blipFill>
          <a:blip r:embed="rId3" cstate="print"/>
          <a:srcRect/>
          <a:stretch>
            <a:fillRect/>
          </a:stretch>
        </p:blipFill>
        <p:spPr bwMode="auto">
          <a:xfrm>
            <a:off x="4678484" y="2528556"/>
            <a:ext cx="3975615" cy="3721133"/>
          </a:xfrm>
          <a:prstGeom prst="rect">
            <a:avLst/>
          </a:prstGeom>
          <a:noFill/>
          <a:ln w="9525">
            <a:noFill/>
            <a:miter lim="800000"/>
            <a:headEnd/>
            <a:tailEnd/>
          </a:ln>
        </p:spPr>
      </p:pic>
      <p:pic>
        <p:nvPicPr>
          <p:cNvPr id="6" name="Picture 5" descr="C:\Documents and Settings\jchapman\Local Settings\Temporary Internet Files\Content.IE5\DLQYW8L2\MC900088778[1].wmf"/>
          <p:cNvPicPr>
            <a:picLocks noChangeAspect="1" noChangeArrowheads="1"/>
          </p:cNvPicPr>
          <p:nvPr/>
        </p:nvPicPr>
        <p:blipFill>
          <a:blip r:embed="rId4" cstate="print"/>
          <a:srcRect/>
          <a:stretch>
            <a:fillRect/>
          </a:stretch>
        </p:blipFill>
        <p:spPr bwMode="auto">
          <a:xfrm>
            <a:off x="2895600" y="4800600"/>
            <a:ext cx="1808163" cy="1814512"/>
          </a:xfrm>
          <a:prstGeom prst="rect">
            <a:avLst/>
          </a:prstGeom>
          <a:noFill/>
        </p:spPr>
      </p:pic>
      <p:pic>
        <p:nvPicPr>
          <p:cNvPr id="7" name="Picture 7" descr="C:\Documents and Settings\jchapman\Local Settings\Temporary Internet Files\Content.IE5\KYKZGKZ1\MC900027232[1].wmf"/>
          <p:cNvPicPr>
            <a:picLocks noChangeAspect="1" noChangeArrowheads="1"/>
          </p:cNvPicPr>
          <p:nvPr/>
        </p:nvPicPr>
        <p:blipFill>
          <a:blip r:embed="rId5" cstate="print"/>
          <a:srcRect/>
          <a:stretch>
            <a:fillRect/>
          </a:stretch>
        </p:blipFill>
        <p:spPr bwMode="auto">
          <a:xfrm>
            <a:off x="6705602" y="1066800"/>
            <a:ext cx="1383487" cy="1502970"/>
          </a:xfrm>
          <a:prstGeom prst="rect">
            <a:avLst/>
          </a:prstGeom>
          <a:noFill/>
        </p:spPr>
      </p:pic>
      <p:pic>
        <p:nvPicPr>
          <p:cNvPr id="9" name="Picture 4" descr="C:\Documents and Settings\jchapman\Local Settings\Temporary Internet Files\Content.IE5\DLQYW8L2\MC900020485[1].wmf"/>
          <p:cNvPicPr>
            <a:picLocks noChangeAspect="1" noChangeArrowheads="1"/>
          </p:cNvPicPr>
          <p:nvPr/>
        </p:nvPicPr>
        <p:blipFill>
          <a:blip r:embed="rId6" cstate="print"/>
          <a:srcRect/>
          <a:stretch>
            <a:fillRect/>
          </a:stretch>
        </p:blipFill>
        <p:spPr bwMode="auto">
          <a:xfrm rot="20976331">
            <a:off x="7162800" y="5334000"/>
            <a:ext cx="1392371" cy="1058266"/>
          </a:xfrm>
          <a:prstGeom prst="rect">
            <a:avLst/>
          </a:prstGeom>
          <a:noFill/>
        </p:spPr>
      </p:pic>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Date Placeholder 9"/>
          <p:cNvSpPr>
            <a:spLocks noGrp="1"/>
          </p:cNvSpPr>
          <p:nvPr>
            <p:ph type="dt" sz="half" idx="10"/>
          </p:nvPr>
        </p:nvSpPr>
        <p:spPr/>
        <p:txBody>
          <a:bodyPr/>
          <a:lstStyle/>
          <a:p>
            <a:fld id="{59F5966D-24CF-4859-B662-309F88B84144}" type="datetime1">
              <a:rPr lang="en-US" smtClean="0"/>
              <a:pPr/>
              <a:t>2/10/2011</a:t>
            </a:fld>
            <a:endParaRPr lang="en-US"/>
          </a:p>
        </p:txBody>
      </p:sp>
      <p:pic>
        <p:nvPicPr>
          <p:cNvPr id="4099" name="Picture 3"/>
          <p:cNvPicPr>
            <a:picLocks noGrp="1" noChangeAspect="1" noChangeArrowheads="1"/>
          </p:cNvPicPr>
          <p:nvPr>
            <p:ph sz="half" idx="1"/>
          </p:nvPr>
        </p:nvPicPr>
        <p:blipFill>
          <a:blip r:embed="rId2" cstate="print"/>
          <a:srcRect/>
          <a:stretch>
            <a:fillRect/>
          </a:stretch>
        </p:blipFill>
        <p:spPr bwMode="auto">
          <a:xfrm>
            <a:off x="2362200" y="533400"/>
            <a:ext cx="6400800" cy="5943600"/>
          </a:xfrm>
          <a:prstGeom prst="rect">
            <a:avLst/>
          </a:prstGeom>
          <a:noFill/>
          <a:ln w="9525">
            <a:noFill/>
            <a:miter lim="800000"/>
            <a:headEnd/>
            <a:tailEnd/>
          </a:ln>
        </p:spPr>
      </p:pic>
      <p:pic>
        <p:nvPicPr>
          <p:cNvPr id="4100" name="Picture 4"/>
          <p:cNvPicPr>
            <a:picLocks noGrp="1" noChangeAspect="1" noChangeArrowheads="1"/>
          </p:cNvPicPr>
          <p:nvPr>
            <p:ph sz="half" idx="2"/>
          </p:nvPr>
        </p:nvPicPr>
        <p:blipFill>
          <a:blip r:embed="rId3" cstate="print"/>
          <a:srcRect/>
          <a:stretch>
            <a:fillRect/>
          </a:stretch>
        </p:blipFill>
        <p:spPr bwMode="auto">
          <a:xfrm>
            <a:off x="609600" y="2362200"/>
            <a:ext cx="3200400" cy="4191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a:r>
              <a:rPr lang="en-US" dirty="0" smtClean="0"/>
              <a:t/>
            </a:r>
            <a:br>
              <a:rPr lang="en-US" dirty="0" smtClean="0"/>
            </a:br>
            <a:r>
              <a:rPr lang="en-US" dirty="0" smtClean="0"/>
              <a:t/>
            </a:r>
            <a:br>
              <a:rPr lang="en-US" dirty="0" smtClean="0"/>
            </a:br>
            <a:r>
              <a:rPr lang="en-US" dirty="0" smtClean="0"/>
              <a:t/>
            </a:r>
            <a:br>
              <a:rPr lang="en-US" dirty="0" smtClean="0"/>
            </a:br>
            <a:r>
              <a:rPr lang="en-US" sz="5300" dirty="0" smtClean="0"/>
              <a:t/>
            </a:r>
            <a:br>
              <a:rPr lang="en-US" sz="5300" dirty="0" smtClean="0"/>
            </a:br>
            <a:endParaRPr lang="en-US" sz="5300" dirty="0"/>
          </a:p>
        </p:txBody>
      </p:sp>
      <p:sp>
        <p:nvSpPr>
          <p:cNvPr id="3" name="Content Placeholder 2"/>
          <p:cNvSpPr>
            <a:spLocks noGrp="1"/>
          </p:cNvSpPr>
          <p:nvPr>
            <p:ph sz="half" idx="1"/>
          </p:nvPr>
        </p:nvSpPr>
        <p:spPr>
          <a:xfrm>
            <a:off x="457200" y="1535725"/>
            <a:ext cx="4038600" cy="4907125"/>
          </a:xfrm>
          <a:ln>
            <a:solidFill>
              <a:schemeClr val="accent1"/>
            </a:solidFill>
          </a:ln>
        </p:spPr>
        <p:txBody>
          <a:bodyPr>
            <a:normAutofit fontScale="70000" lnSpcReduction="20000"/>
          </a:bodyPr>
          <a:lstStyle/>
          <a:p>
            <a:pPr>
              <a:buNone/>
            </a:pPr>
            <a:endParaRPr lang="en-US" dirty="0" smtClean="0"/>
          </a:p>
          <a:p>
            <a:r>
              <a:rPr lang="en-US" sz="2900" dirty="0" smtClean="0"/>
              <a:t>Students </a:t>
            </a:r>
          </a:p>
          <a:p>
            <a:pPr>
              <a:buNone/>
            </a:pPr>
            <a:endParaRPr lang="en-US" sz="2900" dirty="0" smtClean="0"/>
          </a:p>
          <a:p>
            <a:r>
              <a:rPr lang="en-US" sz="2900" dirty="0" smtClean="0"/>
              <a:t>Quality Staff </a:t>
            </a:r>
          </a:p>
          <a:p>
            <a:pPr>
              <a:buNone/>
            </a:pPr>
            <a:endParaRPr lang="en-US" sz="2900" dirty="0" smtClean="0"/>
          </a:p>
          <a:p>
            <a:r>
              <a:rPr lang="en-US" sz="2900" dirty="0" smtClean="0"/>
              <a:t>Diversity </a:t>
            </a:r>
          </a:p>
          <a:p>
            <a:endParaRPr lang="en-US" sz="2900" dirty="0" smtClean="0"/>
          </a:p>
          <a:p>
            <a:r>
              <a:rPr lang="en-US" sz="2900" dirty="0" smtClean="0"/>
              <a:t>A data-driven culture </a:t>
            </a:r>
          </a:p>
          <a:p>
            <a:pPr>
              <a:buNone/>
            </a:pPr>
            <a:endParaRPr lang="en-US" sz="2900" dirty="0" smtClean="0"/>
          </a:p>
          <a:p>
            <a:r>
              <a:rPr lang="en-US" sz="2900" dirty="0" smtClean="0"/>
              <a:t>Passion </a:t>
            </a:r>
          </a:p>
          <a:p>
            <a:pPr>
              <a:buNone/>
            </a:pPr>
            <a:endParaRPr lang="en-US" sz="2900" dirty="0" smtClean="0"/>
          </a:p>
          <a:p>
            <a:r>
              <a:rPr lang="en-US" sz="2900" dirty="0" smtClean="0"/>
              <a:t>Strategic vision </a:t>
            </a:r>
          </a:p>
          <a:p>
            <a:pPr>
              <a:buNone/>
            </a:pPr>
            <a:endParaRPr lang="en-US" sz="2900" dirty="0" smtClean="0"/>
          </a:p>
          <a:p>
            <a:r>
              <a:rPr lang="en-US" sz="2900" dirty="0" smtClean="0"/>
              <a:t>Collaboration </a:t>
            </a:r>
          </a:p>
          <a:p>
            <a:pPr>
              <a:buNone/>
            </a:pPr>
            <a:endParaRPr lang="en-US" sz="2900" dirty="0" smtClean="0"/>
          </a:p>
          <a:p>
            <a:r>
              <a:rPr lang="en-US" sz="2900" dirty="0" smtClean="0"/>
              <a:t>Integrity </a:t>
            </a:r>
          </a:p>
          <a:p>
            <a:endParaRPr lang="en-US" dirty="0"/>
          </a:p>
        </p:txBody>
      </p:sp>
      <p:pic>
        <p:nvPicPr>
          <p:cNvPr id="1026" name="Picture 2" descr="C:\Documents and Settings\rubiodm\Desktop\pic 1.JPG"/>
          <p:cNvPicPr>
            <a:picLocks noGrp="1" noChangeAspect="1" noChangeArrowheads="1"/>
          </p:cNvPicPr>
          <p:nvPr>
            <p:ph sz="half" idx="2"/>
          </p:nvPr>
        </p:nvPicPr>
        <p:blipFill>
          <a:blip r:embed="rId3" cstate="print"/>
          <a:srcRect/>
          <a:stretch>
            <a:fillRect/>
          </a:stretch>
        </p:blipFill>
        <p:spPr bwMode="auto">
          <a:xfrm rot="772087">
            <a:off x="4172771" y="2392878"/>
            <a:ext cx="4038600" cy="3028950"/>
          </a:xfrm>
          <a:prstGeom prst="rect">
            <a:avLst/>
          </a:prstGeom>
          <a:noFill/>
          <a:ln>
            <a:solidFill>
              <a:schemeClr val="accent1"/>
            </a:solidFill>
          </a:ln>
        </p:spPr>
      </p:pic>
      <p:sp>
        <p:nvSpPr>
          <p:cNvPr id="7" name="TextBox 6"/>
          <p:cNvSpPr txBox="1"/>
          <p:nvPr/>
        </p:nvSpPr>
        <p:spPr>
          <a:xfrm>
            <a:off x="1828800" y="533400"/>
            <a:ext cx="6172200" cy="1015663"/>
          </a:xfrm>
          <a:prstGeom prst="rect">
            <a:avLst/>
          </a:prstGeom>
          <a:noFill/>
        </p:spPr>
        <p:txBody>
          <a:bodyPr wrap="square" rtlCol="0">
            <a:spAutoFit/>
          </a:bodyPr>
          <a:lstStyle/>
          <a:p>
            <a:pPr algn="ctr">
              <a:spcBef>
                <a:spcPct val="0"/>
              </a:spcBef>
            </a:pPr>
            <a:r>
              <a:rPr lang="en-US" sz="6000" dirty="0" smtClean="0">
                <a:solidFill>
                  <a:schemeClr val="tx2"/>
                </a:solidFill>
                <a:latin typeface="+mj-lt"/>
                <a:ea typeface="+mj-ea"/>
                <a:cs typeface="+mj-cs"/>
              </a:rPr>
              <a:t>We Value…</a:t>
            </a:r>
          </a:p>
        </p:txBody>
      </p:sp>
      <p:sp>
        <p:nvSpPr>
          <p:cNvPr id="8" name="Date Placeholder 7"/>
          <p:cNvSpPr>
            <a:spLocks noGrp="1"/>
          </p:cNvSpPr>
          <p:nvPr>
            <p:ph type="dt" sz="half" idx="10"/>
          </p:nvPr>
        </p:nvSpPr>
        <p:spPr/>
        <p:txBody>
          <a:bodyPr/>
          <a:lstStyle/>
          <a:p>
            <a:fld id="{863948B8-A6F9-4361-A5B2-5E06F18ADFD9}" type="datetime1">
              <a:rPr lang="en-US" smtClean="0"/>
              <a:pPr/>
              <a:t>2/10/2011</a:t>
            </a:fld>
            <a:endParaRPr lang="en-US"/>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1143000"/>
          </a:xfrm>
        </p:spPr>
        <p:txBody>
          <a:bodyPr>
            <a:normAutofit/>
          </a:bodyPr>
          <a:lstStyle/>
          <a:p>
            <a:pPr algn="ctr"/>
            <a:r>
              <a:rPr lang="en-US" sz="6000" dirty="0" smtClean="0"/>
              <a:t>Our Journey</a:t>
            </a:r>
            <a:endParaRPr lang="en-US" sz="6000" dirty="0"/>
          </a:p>
        </p:txBody>
      </p:sp>
      <p:sp>
        <p:nvSpPr>
          <p:cNvPr id="3" name="Content Placeholder 2"/>
          <p:cNvSpPr>
            <a:spLocks noGrp="1"/>
          </p:cNvSpPr>
          <p:nvPr>
            <p:ph sz="half" idx="1"/>
          </p:nvPr>
        </p:nvSpPr>
        <p:spPr>
          <a:xfrm>
            <a:off x="193425" y="1524000"/>
            <a:ext cx="4038600" cy="4830925"/>
          </a:xfrm>
          <a:ln>
            <a:solidFill>
              <a:schemeClr val="accent1"/>
            </a:solidFill>
          </a:ln>
        </p:spPr>
        <p:txBody>
          <a:bodyPr>
            <a:normAutofit fontScale="92500" lnSpcReduction="20000"/>
          </a:bodyPr>
          <a:lstStyle/>
          <a:p>
            <a:pPr>
              <a:buNone/>
            </a:pPr>
            <a:endParaRPr lang="en-US" dirty="0" smtClean="0"/>
          </a:p>
          <a:p>
            <a:pPr>
              <a:buNone/>
            </a:pPr>
            <a:r>
              <a:rPr lang="en-US" dirty="0" smtClean="0"/>
              <a:t>We  </a:t>
            </a:r>
            <a:r>
              <a:rPr lang="en-US" i="1" dirty="0" smtClean="0"/>
              <a:t>in</a:t>
            </a:r>
            <a:r>
              <a:rPr lang="en-US" dirty="0" smtClean="0"/>
              <a:t>cluded parents in:</a:t>
            </a:r>
          </a:p>
          <a:p>
            <a:pPr>
              <a:buNone/>
            </a:pPr>
            <a:endParaRPr lang="en-US" dirty="0" smtClean="0"/>
          </a:p>
          <a:p>
            <a:pPr lvl="1"/>
            <a:r>
              <a:rPr lang="en-US" dirty="0" smtClean="0"/>
              <a:t>Building planning process</a:t>
            </a:r>
          </a:p>
          <a:p>
            <a:pPr lvl="1">
              <a:buNone/>
            </a:pPr>
            <a:endParaRPr lang="en-US" dirty="0" smtClean="0"/>
          </a:p>
          <a:p>
            <a:pPr lvl="1"/>
            <a:r>
              <a:rPr lang="en-US" dirty="0" smtClean="0"/>
              <a:t>Developing the school mission and vision statements</a:t>
            </a:r>
          </a:p>
          <a:p>
            <a:pPr lvl="1">
              <a:buNone/>
            </a:pPr>
            <a:endParaRPr lang="en-US" dirty="0" smtClean="0"/>
          </a:p>
          <a:p>
            <a:pPr lvl="1"/>
            <a:r>
              <a:rPr lang="en-US" dirty="0" smtClean="0"/>
              <a:t>Input in creating the McAuliffe traditions</a:t>
            </a:r>
          </a:p>
          <a:p>
            <a:pPr lvl="1">
              <a:buNone/>
            </a:pPr>
            <a:endParaRPr lang="en-US" dirty="0" smtClean="0"/>
          </a:p>
          <a:p>
            <a:pPr lvl="1"/>
            <a:r>
              <a:rPr lang="en-US" dirty="0" smtClean="0"/>
              <a:t>PTA was intact prior to opening day</a:t>
            </a:r>
          </a:p>
          <a:p>
            <a:pPr lvl="1"/>
            <a:endParaRPr lang="en-US" dirty="0" smtClean="0"/>
          </a:p>
          <a:p>
            <a:pPr lvl="1">
              <a:buNone/>
            </a:pPr>
            <a:endParaRPr lang="en-US" dirty="0" smtClean="0"/>
          </a:p>
          <a:p>
            <a:pPr lvl="1"/>
            <a:endParaRPr lang="en-US" dirty="0"/>
          </a:p>
        </p:txBody>
      </p:sp>
      <p:pic>
        <p:nvPicPr>
          <p:cNvPr id="9217" name="Picture 1" descr="C:\Documents and Settings\rubiodm\Desktop\ribbon.JPG"/>
          <p:cNvPicPr>
            <a:picLocks noGrp="1" noChangeAspect="1" noChangeArrowheads="1"/>
          </p:cNvPicPr>
          <p:nvPr>
            <p:ph sz="half" idx="2"/>
          </p:nvPr>
        </p:nvPicPr>
        <p:blipFill>
          <a:blip r:embed="rId3" cstate="print"/>
          <a:srcRect/>
          <a:stretch>
            <a:fillRect/>
          </a:stretch>
        </p:blipFill>
        <p:spPr bwMode="auto">
          <a:xfrm>
            <a:off x="4419600" y="2266950"/>
            <a:ext cx="4495800" cy="3371850"/>
          </a:xfrm>
          <a:prstGeom prst="rect">
            <a:avLst/>
          </a:prstGeom>
          <a:noFill/>
          <a:ln>
            <a:solidFill>
              <a:schemeClr val="accent1"/>
            </a:solidFill>
          </a:ln>
        </p:spPr>
      </p:pic>
      <p:sp>
        <p:nvSpPr>
          <p:cNvPr id="6" name="Date Placeholder 5"/>
          <p:cNvSpPr>
            <a:spLocks noGrp="1"/>
          </p:cNvSpPr>
          <p:nvPr>
            <p:ph type="dt" sz="half" idx="10"/>
          </p:nvPr>
        </p:nvSpPr>
        <p:spPr/>
        <p:txBody>
          <a:bodyPr/>
          <a:lstStyle/>
          <a:p>
            <a:fld id="{1B98242C-F129-45C2-8271-A5E9EB1313F6}" type="datetime1">
              <a:rPr lang="en-US" smtClean="0"/>
              <a:pPr/>
              <a:t>2/10/2011</a:t>
            </a:fld>
            <a:endParaRPr lang="en-US"/>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ctrTitle"/>
          </p:nvPr>
        </p:nvSpPr>
        <p:spPr>
          <a:xfrm>
            <a:off x="533400" y="1143000"/>
            <a:ext cx="7851648" cy="1295400"/>
          </a:xfrm>
        </p:spPr>
        <p:txBody>
          <a:bodyPr/>
          <a:lstStyle/>
          <a:p>
            <a:pPr algn="ctr"/>
            <a:r>
              <a:rPr lang="en-US" dirty="0" smtClean="0">
                <a:solidFill>
                  <a:schemeClr val="tx1"/>
                </a:solidFill>
              </a:rPr>
              <a:t>Lessons Learned – Year 2</a:t>
            </a:r>
            <a:endParaRPr lang="en-US" dirty="0">
              <a:solidFill>
                <a:schemeClr val="tx1"/>
              </a:solidFill>
            </a:endParaRPr>
          </a:p>
        </p:txBody>
      </p:sp>
      <p:sp>
        <p:nvSpPr>
          <p:cNvPr id="6" name="Subtitle 5"/>
          <p:cNvSpPr>
            <a:spLocks noGrp="1"/>
          </p:cNvSpPr>
          <p:nvPr>
            <p:ph type="subTitle" idx="1"/>
          </p:nvPr>
        </p:nvSpPr>
        <p:spPr>
          <a:xfrm>
            <a:off x="609600" y="2895600"/>
            <a:ext cx="7854696" cy="1752600"/>
          </a:xfrm>
        </p:spPr>
        <p:txBody>
          <a:bodyPr>
            <a:normAutofit/>
          </a:bodyPr>
          <a:lstStyle/>
          <a:p>
            <a:pPr algn="ctr"/>
            <a:r>
              <a:rPr lang="en-US" sz="3600" dirty="0" smtClean="0"/>
              <a:t>Providing a continuum of services can still be inclusive…</a:t>
            </a:r>
            <a:endParaRPr lang="en-US" sz="3600" dirty="0"/>
          </a:p>
        </p:txBody>
      </p:sp>
      <p:pic>
        <p:nvPicPr>
          <p:cNvPr id="36873" name="Picture 9" descr="C:\Documents and Settings\rubiodm\Local Settings\Temporary Internet Files\Content.IE5\NT46FP0R\MC900078834[1].wmf"/>
          <p:cNvPicPr>
            <a:picLocks noChangeAspect="1" noChangeArrowheads="1"/>
          </p:cNvPicPr>
          <p:nvPr/>
        </p:nvPicPr>
        <p:blipFill>
          <a:blip r:embed="rId3" cstate="print"/>
          <a:srcRect/>
          <a:stretch>
            <a:fillRect/>
          </a:stretch>
        </p:blipFill>
        <p:spPr bwMode="auto">
          <a:xfrm>
            <a:off x="2971800" y="4495800"/>
            <a:ext cx="3190875" cy="1743075"/>
          </a:xfrm>
          <a:prstGeom prst="rect">
            <a:avLst/>
          </a:prstGeom>
          <a:noFill/>
        </p:spPr>
      </p:pic>
      <p:sp>
        <p:nvSpPr>
          <p:cNvPr id="20" name="Date Placeholder 19"/>
          <p:cNvSpPr>
            <a:spLocks noGrp="1"/>
          </p:cNvSpPr>
          <p:nvPr>
            <p:ph type="dt" sz="half" idx="10"/>
          </p:nvPr>
        </p:nvSpPr>
        <p:spPr/>
        <p:txBody>
          <a:bodyPr/>
          <a:lstStyle/>
          <a:p>
            <a:fld id="{3641FC3B-0181-4890-8968-B1F39EE920BF}" type="datetime1">
              <a:rPr lang="en-US" smtClean="0"/>
              <a:pPr/>
              <a:t>2/10/2011</a:t>
            </a:fld>
            <a:endParaRPr lang="en-US"/>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33400" y="838200"/>
            <a:ext cx="7851648" cy="1828800"/>
          </a:xfrm>
        </p:spPr>
        <p:txBody>
          <a:bodyPr/>
          <a:lstStyle/>
          <a:p>
            <a:pPr algn="ctr"/>
            <a:r>
              <a:rPr lang="en-US" dirty="0" smtClean="0">
                <a:solidFill>
                  <a:schemeClr val="tx1"/>
                </a:solidFill>
              </a:rPr>
              <a:t>Parent and </a:t>
            </a:r>
            <a:br>
              <a:rPr lang="en-US" dirty="0" smtClean="0">
                <a:solidFill>
                  <a:schemeClr val="tx1"/>
                </a:solidFill>
              </a:rPr>
            </a:br>
            <a:r>
              <a:rPr lang="en-US" dirty="0" smtClean="0">
                <a:solidFill>
                  <a:schemeClr val="tx1"/>
                </a:solidFill>
              </a:rPr>
              <a:t>Community Involvement</a:t>
            </a:r>
            <a:endParaRPr lang="en-US" dirty="0">
              <a:solidFill>
                <a:schemeClr val="tx1"/>
              </a:solidFill>
            </a:endParaRPr>
          </a:p>
        </p:txBody>
      </p:sp>
      <p:pic>
        <p:nvPicPr>
          <p:cNvPr id="23553" name="Picture 1" descr="C:\Documents and Settings\rubiodm\Desktop\nicole.JPG"/>
          <p:cNvPicPr>
            <a:picLocks noChangeAspect="1" noChangeArrowheads="1"/>
          </p:cNvPicPr>
          <p:nvPr/>
        </p:nvPicPr>
        <p:blipFill>
          <a:blip r:embed="rId2" cstate="print"/>
          <a:stretch>
            <a:fillRect/>
          </a:stretch>
        </p:blipFill>
        <p:spPr bwMode="auto">
          <a:xfrm>
            <a:off x="957263" y="2971800"/>
            <a:ext cx="3157537" cy="2743200"/>
          </a:xfrm>
          <a:prstGeom prst="rect">
            <a:avLst/>
          </a:prstGeom>
          <a:noFill/>
          <a:ln w="28575">
            <a:solidFill>
              <a:schemeClr val="tx1"/>
            </a:solidFill>
          </a:ln>
        </p:spPr>
      </p:pic>
      <p:pic>
        <p:nvPicPr>
          <p:cNvPr id="23555" name="Picture 3"/>
          <p:cNvPicPr>
            <a:picLocks noChangeAspect="1" noChangeArrowheads="1"/>
          </p:cNvPicPr>
          <p:nvPr/>
        </p:nvPicPr>
        <p:blipFill>
          <a:blip r:embed="rId3" cstate="print"/>
          <a:srcRect/>
          <a:stretch>
            <a:fillRect/>
          </a:stretch>
        </p:blipFill>
        <p:spPr bwMode="auto">
          <a:xfrm>
            <a:off x="3962400" y="3886200"/>
            <a:ext cx="4410075" cy="2781367"/>
          </a:xfrm>
          <a:prstGeom prst="rect">
            <a:avLst/>
          </a:prstGeom>
          <a:noFill/>
          <a:ln w="38100">
            <a:solidFill>
              <a:schemeClr val="tx1"/>
            </a:solidFill>
            <a:miter lim="800000"/>
            <a:headEnd/>
            <a:tailEnd/>
          </a:ln>
        </p:spPr>
      </p:pic>
      <p:sp>
        <p:nvSpPr>
          <p:cNvPr id="9" name="Date Placeholder 8"/>
          <p:cNvSpPr>
            <a:spLocks noGrp="1"/>
          </p:cNvSpPr>
          <p:nvPr>
            <p:ph type="dt" sz="half" idx="10"/>
          </p:nvPr>
        </p:nvSpPr>
        <p:spPr/>
        <p:txBody>
          <a:bodyPr/>
          <a:lstStyle/>
          <a:p>
            <a:fld id="{150A81DF-4C32-4F95-B6C6-DCB42FB49A45}" type="datetime1">
              <a:rPr lang="en-US" smtClean="0"/>
              <a:pPr/>
              <a:t>2/10/2011</a:t>
            </a:fld>
            <a:endParaRPr lang="en-US"/>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33400"/>
            <a:ext cx="8229600" cy="1143000"/>
          </a:xfrm>
        </p:spPr>
        <p:txBody>
          <a:bodyPr/>
          <a:lstStyle/>
          <a:p>
            <a:pPr algn="ctr"/>
            <a:r>
              <a:rPr lang="en-US" dirty="0" smtClean="0"/>
              <a:t>McAuliffe</a:t>
            </a:r>
            <a:endParaRPr lang="en-US" dirty="0"/>
          </a:p>
        </p:txBody>
      </p:sp>
      <p:sp>
        <p:nvSpPr>
          <p:cNvPr id="3" name="Content Placeholder 2"/>
          <p:cNvSpPr>
            <a:spLocks noGrp="1"/>
          </p:cNvSpPr>
          <p:nvPr>
            <p:ph idx="1"/>
          </p:nvPr>
        </p:nvSpPr>
        <p:spPr/>
        <p:txBody>
          <a:bodyPr/>
          <a:lstStyle/>
          <a:p>
            <a:r>
              <a:rPr lang="en-US" dirty="0" smtClean="0"/>
              <a:t>610 Students preschool thru 5</a:t>
            </a:r>
            <a:r>
              <a:rPr lang="en-US" baseline="30000" dirty="0" smtClean="0"/>
              <a:t>th</a:t>
            </a:r>
            <a:r>
              <a:rPr lang="en-US" dirty="0" smtClean="0"/>
              <a:t> grade</a:t>
            </a:r>
          </a:p>
          <a:p>
            <a:r>
              <a:rPr lang="en-US" dirty="0" smtClean="0"/>
              <a:t> 53% on free or reduced lunch</a:t>
            </a:r>
          </a:p>
          <a:p>
            <a:r>
              <a:rPr lang="en-US" dirty="0" smtClean="0"/>
              <a:t>54% Mobility</a:t>
            </a:r>
          </a:p>
          <a:p>
            <a:r>
              <a:rPr lang="en-US" dirty="0" smtClean="0"/>
              <a:t>Service neighborhood as well as a local military base</a:t>
            </a:r>
          </a:p>
          <a:p>
            <a:r>
              <a:rPr lang="en-US" dirty="0" smtClean="0"/>
              <a:t>4.11 % ELL</a:t>
            </a:r>
          </a:p>
          <a:p>
            <a:r>
              <a:rPr lang="en-US" dirty="0" smtClean="0"/>
              <a:t>10.9%  special education</a:t>
            </a:r>
          </a:p>
          <a:p>
            <a:r>
              <a:rPr lang="en-US" dirty="0" smtClean="0"/>
              <a:t>58 active Individual Education Plan (I.E.P’s)</a:t>
            </a:r>
          </a:p>
          <a:p>
            <a:r>
              <a:rPr lang="en-US" dirty="0" smtClean="0"/>
              <a:t>21 students on the Autism spectrum</a:t>
            </a:r>
            <a:endParaRPr lang="en-US" dirty="0"/>
          </a:p>
        </p:txBody>
      </p:sp>
      <p:sp>
        <p:nvSpPr>
          <p:cNvPr id="4" name="Date Placeholder 3"/>
          <p:cNvSpPr>
            <a:spLocks noGrp="1"/>
          </p:cNvSpPr>
          <p:nvPr>
            <p:ph type="dt" sz="half" idx="10"/>
          </p:nvPr>
        </p:nvSpPr>
        <p:spPr/>
        <p:txBody>
          <a:bodyPr/>
          <a:lstStyle/>
          <a:p>
            <a:fld id="{FB0BFB80-3324-405C-9428-8941F212FF0E}" type="datetime1">
              <a:rPr lang="en-US" smtClean="0"/>
              <a:pPr/>
              <a:t>2/10/2011</a:t>
            </a:fld>
            <a:endParaRPr lang="en-US"/>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How do we include parents?</a:t>
            </a:r>
            <a:endParaRPr lang="en-US" dirty="0"/>
          </a:p>
        </p:txBody>
      </p:sp>
      <p:sp>
        <p:nvSpPr>
          <p:cNvPr id="3" name="Content Placeholder 2"/>
          <p:cNvSpPr>
            <a:spLocks noGrp="1"/>
          </p:cNvSpPr>
          <p:nvPr>
            <p:ph sz="half" idx="1"/>
          </p:nvPr>
        </p:nvSpPr>
        <p:spPr/>
        <p:txBody>
          <a:bodyPr/>
          <a:lstStyle/>
          <a:p>
            <a:endParaRPr lang="en-US" dirty="0" smtClean="0"/>
          </a:p>
          <a:p>
            <a:r>
              <a:rPr lang="en-US" dirty="0" smtClean="0"/>
              <a:t>Daily Communication</a:t>
            </a:r>
          </a:p>
          <a:p>
            <a:pPr>
              <a:buNone/>
            </a:pPr>
            <a:endParaRPr lang="en-US" dirty="0" smtClean="0"/>
          </a:p>
          <a:p>
            <a:r>
              <a:rPr lang="en-US" dirty="0" smtClean="0"/>
              <a:t>IEP based interactions</a:t>
            </a:r>
          </a:p>
          <a:p>
            <a:pPr>
              <a:buNone/>
            </a:pPr>
            <a:endParaRPr lang="en-US" dirty="0" smtClean="0"/>
          </a:p>
          <a:p>
            <a:r>
              <a:rPr lang="en-US" dirty="0" smtClean="0"/>
              <a:t>Parent and community training</a:t>
            </a:r>
          </a:p>
          <a:p>
            <a:endParaRPr lang="en-US" dirty="0"/>
          </a:p>
        </p:txBody>
      </p:sp>
      <p:pic>
        <p:nvPicPr>
          <p:cNvPr id="1026" name="Picture 2" descr="C:\Documents and Settings\lewisnm\Local Settings\Temporary Internet Files\Content.IE5\T6PV940B\MC900078706[1].wmf"/>
          <p:cNvPicPr>
            <a:picLocks noGrp="1" noChangeAspect="1" noChangeArrowheads="1"/>
          </p:cNvPicPr>
          <p:nvPr>
            <p:ph sz="half" idx="2"/>
          </p:nvPr>
        </p:nvPicPr>
        <p:blipFill>
          <a:blip r:embed="rId2" cstate="print"/>
          <a:srcRect/>
          <a:stretch>
            <a:fillRect/>
          </a:stretch>
        </p:blipFill>
        <p:spPr bwMode="auto">
          <a:xfrm>
            <a:off x="4648200" y="2947978"/>
            <a:ext cx="4038600" cy="2379682"/>
          </a:xfrm>
          <a:prstGeom prst="rect">
            <a:avLst/>
          </a:prstGeom>
          <a:noFill/>
        </p:spPr>
      </p:pic>
      <p:sp>
        <p:nvSpPr>
          <p:cNvPr id="5" name="Date Placeholder 4"/>
          <p:cNvSpPr>
            <a:spLocks noGrp="1"/>
          </p:cNvSpPr>
          <p:nvPr>
            <p:ph type="dt" sz="half" idx="10"/>
          </p:nvPr>
        </p:nvSpPr>
        <p:spPr/>
        <p:txBody>
          <a:bodyPr/>
          <a:lstStyle/>
          <a:p>
            <a:fld id="{3C204A94-83A5-4C44-B50A-435D070E0EC4}" type="datetime1">
              <a:rPr lang="en-US" smtClean="0"/>
              <a:pPr/>
              <a:t>2/10/2011</a:t>
            </a:fld>
            <a:endParaRPr lang="en-US"/>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457200" y="457200"/>
            <a:ext cx="8229600" cy="1143000"/>
          </a:xfrm>
        </p:spPr>
        <p:txBody>
          <a:bodyPr/>
          <a:lstStyle/>
          <a:p>
            <a:pPr algn="ctr"/>
            <a:r>
              <a:rPr lang="en-US" dirty="0" smtClean="0"/>
              <a:t>Daily Communication</a:t>
            </a:r>
            <a:endParaRPr lang="en-US" dirty="0"/>
          </a:p>
        </p:txBody>
      </p:sp>
      <p:sp>
        <p:nvSpPr>
          <p:cNvPr id="6" name="Content Placeholder 5"/>
          <p:cNvSpPr>
            <a:spLocks noGrp="1"/>
          </p:cNvSpPr>
          <p:nvPr>
            <p:ph idx="1"/>
          </p:nvPr>
        </p:nvSpPr>
        <p:spPr>
          <a:xfrm>
            <a:off x="457200" y="1676400"/>
            <a:ext cx="8229600" cy="4389120"/>
          </a:xfrm>
        </p:spPr>
        <p:txBody>
          <a:bodyPr/>
          <a:lstStyle/>
          <a:p>
            <a:endParaRPr lang="en-US" dirty="0" smtClean="0"/>
          </a:p>
          <a:p>
            <a:r>
              <a:rPr lang="en-US" dirty="0" smtClean="0"/>
              <a:t>Pre-meeting on new students</a:t>
            </a:r>
          </a:p>
          <a:p>
            <a:pPr>
              <a:buNone/>
            </a:pPr>
            <a:endParaRPr lang="en-US" dirty="0" smtClean="0"/>
          </a:p>
          <a:p>
            <a:r>
              <a:rPr lang="en-US" dirty="0" smtClean="0"/>
              <a:t>Parental fear and comfort zone</a:t>
            </a:r>
          </a:p>
          <a:p>
            <a:pPr>
              <a:buNone/>
            </a:pPr>
            <a:endParaRPr lang="en-US" dirty="0" smtClean="0"/>
          </a:p>
          <a:p>
            <a:r>
              <a:rPr lang="en-US" dirty="0" smtClean="0"/>
              <a:t>Appropriate form of communication for that student</a:t>
            </a:r>
          </a:p>
          <a:p>
            <a:pPr>
              <a:buNone/>
            </a:pPr>
            <a:endParaRPr lang="en-US" dirty="0" smtClean="0"/>
          </a:p>
          <a:p>
            <a:r>
              <a:rPr lang="en-US" dirty="0" smtClean="0"/>
              <a:t>What is parent looking for? Behavior, academics, disposition</a:t>
            </a:r>
            <a:endParaRPr lang="en-US" dirty="0"/>
          </a:p>
        </p:txBody>
      </p:sp>
      <p:sp>
        <p:nvSpPr>
          <p:cNvPr id="4" name="Date Placeholder 3"/>
          <p:cNvSpPr>
            <a:spLocks noGrp="1"/>
          </p:cNvSpPr>
          <p:nvPr>
            <p:ph type="dt" sz="half" idx="10"/>
          </p:nvPr>
        </p:nvSpPr>
        <p:spPr/>
        <p:txBody>
          <a:bodyPr/>
          <a:lstStyle/>
          <a:p>
            <a:fld id="{C5CC0818-FF9C-42EC-8F43-32EEB8C82AF4}" type="datetime1">
              <a:rPr lang="en-US" smtClean="0"/>
              <a:pPr/>
              <a:t>2/10/2011</a:t>
            </a:fld>
            <a:endParaRPr lang="en-US"/>
          </a:p>
        </p:txBody>
      </p:sp>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Flow">
  <a:themeElements>
    <a:clrScheme name="Custom 1">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0F6FC6"/>
      </a:hlink>
      <a:folHlink>
        <a:srgbClr val="FF0000"/>
      </a:folHlink>
    </a:clrScheme>
    <a:fontScheme name="Flow">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Flow">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Flow</Template>
  <TotalTime>886</TotalTime>
  <Words>696</Words>
  <Application>Microsoft Office PowerPoint</Application>
  <PresentationFormat>On-screen Show (4:3)</PresentationFormat>
  <Paragraphs>255</Paragraphs>
  <Slides>27</Slides>
  <Notes>8</Notes>
  <HiddenSlides>0</HiddenSlides>
  <MMClips>0</MMClips>
  <ScaleCrop>false</ScaleCrop>
  <HeadingPairs>
    <vt:vector size="4" baseType="variant">
      <vt:variant>
        <vt:lpstr>Theme</vt:lpstr>
      </vt:variant>
      <vt:variant>
        <vt:i4>1</vt:i4>
      </vt:variant>
      <vt:variant>
        <vt:lpstr>Slide Titles</vt:lpstr>
      </vt:variant>
      <vt:variant>
        <vt:i4>27</vt:i4>
      </vt:variant>
    </vt:vector>
  </HeadingPairs>
  <TitlesOfParts>
    <vt:vector size="28" baseType="lpstr">
      <vt:lpstr>Flow</vt:lpstr>
      <vt:lpstr>Establishing Parent/School Relationships that Support Inclusive Schooling</vt:lpstr>
      <vt:lpstr>“Every Child, Every Day”</vt:lpstr>
      <vt:lpstr>    </vt:lpstr>
      <vt:lpstr>Our Journey</vt:lpstr>
      <vt:lpstr>Lessons Learned – Year 2</vt:lpstr>
      <vt:lpstr>Parent and  Community Involvement</vt:lpstr>
      <vt:lpstr>McAuliffe</vt:lpstr>
      <vt:lpstr>How do we include parents?</vt:lpstr>
      <vt:lpstr>Daily Communication</vt:lpstr>
      <vt:lpstr>Slide 10</vt:lpstr>
      <vt:lpstr>Slide 11</vt:lpstr>
      <vt:lpstr>IEP Interactions</vt:lpstr>
      <vt:lpstr>Slide 13</vt:lpstr>
      <vt:lpstr>Parent and Community Involvement</vt:lpstr>
      <vt:lpstr>Autism Night</vt:lpstr>
      <vt:lpstr>Community Trainings</vt:lpstr>
      <vt:lpstr>What We are Continuing to Improve</vt:lpstr>
      <vt:lpstr>Student with Significant Behavior Needs</vt:lpstr>
      <vt:lpstr>Background</vt:lpstr>
      <vt:lpstr>Strategies that Worked</vt:lpstr>
      <vt:lpstr>The Big Ideas</vt:lpstr>
      <vt:lpstr>Student with Significant Differences </vt:lpstr>
      <vt:lpstr>Communication, Communication, Communication…</vt:lpstr>
      <vt:lpstr>                   Strategies</vt:lpstr>
      <vt:lpstr>Strategies Continued</vt:lpstr>
      <vt:lpstr>Ah ha, What is Inclusion Really About?</vt:lpstr>
      <vt:lpstr>Slide 27</vt:lpstr>
    </vt:vector>
  </TitlesOfParts>
  <Company>CSSD11</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Parent and  Community involvement</dc:title>
  <dc:creator>lewisnm</dc:creator>
  <cp:lastModifiedBy>Scott Fuller</cp:lastModifiedBy>
  <cp:revision>94</cp:revision>
  <dcterms:created xsi:type="dcterms:W3CDTF">2011-02-07T15:37:16Z</dcterms:created>
  <dcterms:modified xsi:type="dcterms:W3CDTF">2011-02-11T06:24:45Z</dcterms:modified>
</cp:coreProperties>
</file>